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3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7"/>
  </p:notesMasterIdLst>
  <p:sldIdLst>
    <p:sldId id="256" r:id="rId2"/>
    <p:sldId id="282" r:id="rId3"/>
    <p:sldId id="336" r:id="rId4"/>
    <p:sldId id="304" r:id="rId5"/>
    <p:sldId id="305" r:id="rId6"/>
    <p:sldId id="260" r:id="rId7"/>
    <p:sldId id="306" r:id="rId8"/>
    <p:sldId id="307" r:id="rId9"/>
    <p:sldId id="308" r:id="rId10"/>
    <p:sldId id="309" r:id="rId11"/>
    <p:sldId id="310" r:id="rId12"/>
    <p:sldId id="311" r:id="rId13"/>
    <p:sldId id="269" r:id="rId14"/>
    <p:sldId id="312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03" r:id="rId30"/>
    <p:sldId id="330" r:id="rId31"/>
    <p:sldId id="331" r:id="rId32"/>
    <p:sldId id="332" r:id="rId33"/>
    <p:sldId id="333" r:id="rId34"/>
    <p:sldId id="334" r:id="rId35"/>
    <p:sldId id="335" r:id="rId36"/>
  </p:sldIdLst>
  <p:sldSz cx="12192000" cy="6858000"/>
  <p:notesSz cx="6858000" cy="9144000"/>
  <p:embeddedFontLst>
    <p:embeddedFont>
      <p:font typeface="Poppins" panose="00000500000000000000" pitchFamily="2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8C8"/>
    <a:srgbClr val="A77CC2"/>
    <a:srgbClr val="000000"/>
    <a:srgbClr val="9D98C6"/>
    <a:srgbClr val="FFFFFF"/>
    <a:srgbClr val="726BAE"/>
    <a:srgbClr val="EFE8B3"/>
    <a:srgbClr val="BD9A29"/>
    <a:srgbClr val="D3AF37"/>
    <a:srgbClr val="E7D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81356" autoAdjust="0"/>
  </p:normalViewPr>
  <p:slideViewPr>
    <p:cSldViewPr snapToGrid="0">
      <p:cViewPr varScale="1">
        <p:scale>
          <a:sx n="103" d="100"/>
          <a:sy n="103" d="100"/>
        </p:scale>
        <p:origin x="114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7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85518814139111E-2"/>
          <c:y val="0.11076999856770307"/>
          <c:w val="0.94982896237172176"/>
          <c:h val="0.862080491979428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Within last 24 hours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A9AC-4015-9497-F0147273C63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9AC-4015-9497-F0147273C63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9AC-4015-9497-F0147273C63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9AC-4015-9497-F0147273C63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A9AC-4015-9497-F0147273C63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9AC-4015-9497-F0147273C63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A9AC-4015-9497-F0147273C63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9AC-4015-9497-F0147273C633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A9AC-4015-9497-F0147273C633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9AC-4015-9497-F0147273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Printed magazines</c:v>
                </c:pt>
                <c:pt idx="1">
                  <c:v>Magazine websites or apps</c:v>
                </c:pt>
                <c:pt idx="2">
                  <c:v>Printed newspapers</c:v>
                </c:pt>
                <c:pt idx="3">
                  <c:v>Newspaper websites or apps</c:v>
                </c:pt>
                <c:pt idx="4">
                  <c:v>Live or scheduled TV</c:v>
                </c:pt>
                <c:pt idx="5">
                  <c:v>Streaming/on-demand TV (e.g. Netflix, TVNZ+)</c:v>
                </c:pt>
                <c:pt idx="6">
                  <c:v>Online video (e.g. YouTube, TikTok video, Reels)</c:v>
                </c:pt>
                <c:pt idx="7">
                  <c:v>Social media (e.g. Facebook, Instagram, TikTok, LinkedIn)</c:v>
                </c:pt>
                <c:pt idx="8">
                  <c:v>Search engines (e.g. Google, Bing)</c:v>
                </c:pt>
                <c:pt idx="9">
                  <c:v>Commercial radio</c:v>
                </c:pt>
                <c:pt idx="10">
                  <c:v>Podcasts</c:v>
                </c:pt>
                <c:pt idx="11">
                  <c:v>Outdoor advertising (e.g. billboards, bus shelters)</c:v>
                </c:pt>
                <c:pt idx="12">
                  <c:v>Retail media (e.g. retailer websites, apps, email)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6.7817206858960005E-2</c:v>
                </c:pt>
                <c:pt idx="1">
                  <c:v>9.9653854024139996E-2</c:v>
                </c:pt>
                <c:pt idx="2">
                  <c:v>0.11054870823060001</c:v>
                </c:pt>
                <c:pt idx="3">
                  <c:v>0.39230650204329998</c:v>
                </c:pt>
                <c:pt idx="4">
                  <c:v>0.46170208479550001</c:v>
                </c:pt>
                <c:pt idx="5">
                  <c:v>0.57901893977139995</c:v>
                </c:pt>
                <c:pt idx="6">
                  <c:v>0.65663001213619998</c:v>
                </c:pt>
                <c:pt idx="7">
                  <c:v>0.78837010487119996</c:v>
                </c:pt>
                <c:pt idx="8">
                  <c:v>0.79494854767040002</c:v>
                </c:pt>
                <c:pt idx="9">
                  <c:v>0.40131287278389999</c:v>
                </c:pt>
                <c:pt idx="10">
                  <c:v>0.15847706973350001</c:v>
                </c:pt>
                <c:pt idx="11">
                  <c:v>0.17609536882580001</c:v>
                </c:pt>
                <c:pt idx="12">
                  <c:v>0.41059169211539998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9AC-4015-9497-F0147273C6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Within last 7 days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9AC-4015-9497-F0147273C63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A9AC-4015-9497-F0147273C63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A9AC-4015-9497-F0147273C63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A9AC-4015-9497-F0147273C63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A9AC-4015-9497-F0147273C63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A9AC-4015-9497-F0147273C633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A9AC-4015-9497-F0147273C633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A9AC-4015-9497-F0147273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Printed magazines</c:v>
                </c:pt>
                <c:pt idx="1">
                  <c:v>Magazine websites or apps</c:v>
                </c:pt>
                <c:pt idx="2">
                  <c:v>Printed newspapers</c:v>
                </c:pt>
                <c:pt idx="3">
                  <c:v>Newspaper websites or apps</c:v>
                </c:pt>
                <c:pt idx="4">
                  <c:v>Live or scheduled TV</c:v>
                </c:pt>
                <c:pt idx="5">
                  <c:v>Streaming/on-demand TV (e.g. Netflix, TVNZ+)</c:v>
                </c:pt>
                <c:pt idx="6">
                  <c:v>Online video (e.g. YouTube, TikTok video, Reels)</c:v>
                </c:pt>
                <c:pt idx="7">
                  <c:v>Social media (e.g. Facebook, Instagram, TikTok, LinkedIn)</c:v>
                </c:pt>
                <c:pt idx="8">
                  <c:v>Search engines (e.g. Google, Bing)</c:v>
                </c:pt>
                <c:pt idx="9">
                  <c:v>Commercial radio</c:v>
                </c:pt>
                <c:pt idx="10">
                  <c:v>Podcasts</c:v>
                </c:pt>
                <c:pt idx="11">
                  <c:v>Outdoor advertising (e.g. billboards, bus shelters)</c:v>
                </c:pt>
                <c:pt idx="12">
                  <c:v>Retail media (e.g. retailer websites, apps, email)</c:v>
                </c:pt>
              </c:strCache>
            </c:strRef>
          </c:cat>
          <c:val>
            <c:numRef>
              <c:f>Sheet1!$C$2:$C$14</c:f>
              <c:numCache>
                <c:formatCode>0%</c:formatCode>
                <c:ptCount val="13"/>
                <c:pt idx="0">
                  <c:v>0.14494478742</c:v>
                </c:pt>
                <c:pt idx="1">
                  <c:v>0.143400092674</c:v>
                </c:pt>
                <c:pt idx="2">
                  <c:v>0.18363334465100001</c:v>
                </c:pt>
                <c:pt idx="3">
                  <c:v>0.21954435243709999</c:v>
                </c:pt>
                <c:pt idx="4">
                  <c:v>0.1903925419535</c:v>
                </c:pt>
                <c:pt idx="5">
                  <c:v>0.2212326043525</c:v>
                </c:pt>
                <c:pt idx="6">
                  <c:v>0.18079337766619999</c:v>
                </c:pt>
                <c:pt idx="7">
                  <c:v>9.8045206014440001E-2</c:v>
                </c:pt>
                <c:pt idx="8">
                  <c:v>0.15388857240020001</c:v>
                </c:pt>
                <c:pt idx="9">
                  <c:v>0.19407777074579999</c:v>
                </c:pt>
                <c:pt idx="10">
                  <c:v>0.17988881413589999</c:v>
                </c:pt>
                <c:pt idx="11">
                  <c:v>0.3103154505099</c:v>
                </c:pt>
                <c:pt idx="12">
                  <c:v>0.29718530692599998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A9AC-4015-9497-F0147273C63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Within last month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A9AC-4015-9497-F0147273C63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A9AC-4015-9497-F0147273C63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A9AC-4015-9497-F0147273C63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7-A9AC-4015-9497-F0147273C63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8-A9AC-4015-9497-F0147273C63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9-A9AC-4015-9497-F0147273C63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A-A9AC-4015-9497-F0147273C633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A9AC-4015-9497-F0147273C633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C-A9AC-4015-9497-F0147273C633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D-A9AC-4015-9497-F0147273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Printed magazines</c:v>
                </c:pt>
                <c:pt idx="1">
                  <c:v>Magazine websites or apps</c:v>
                </c:pt>
                <c:pt idx="2">
                  <c:v>Printed newspapers</c:v>
                </c:pt>
                <c:pt idx="3">
                  <c:v>Newspaper websites or apps</c:v>
                </c:pt>
                <c:pt idx="4">
                  <c:v>Live or scheduled TV</c:v>
                </c:pt>
                <c:pt idx="5">
                  <c:v>Streaming/on-demand TV (e.g. Netflix, TVNZ+)</c:v>
                </c:pt>
                <c:pt idx="6">
                  <c:v>Online video (e.g. YouTube, TikTok video, Reels)</c:v>
                </c:pt>
                <c:pt idx="7">
                  <c:v>Social media (e.g. Facebook, Instagram, TikTok, LinkedIn)</c:v>
                </c:pt>
                <c:pt idx="8">
                  <c:v>Search engines (e.g. Google, Bing)</c:v>
                </c:pt>
                <c:pt idx="9">
                  <c:v>Commercial radio</c:v>
                </c:pt>
                <c:pt idx="10">
                  <c:v>Podcasts</c:v>
                </c:pt>
                <c:pt idx="11">
                  <c:v>Outdoor advertising (e.g. billboards, bus shelters)</c:v>
                </c:pt>
                <c:pt idx="12">
                  <c:v>Retail media (e.g. retailer websites, apps, email)</c:v>
                </c:pt>
              </c:strCache>
            </c:strRef>
          </c:cat>
          <c:val>
            <c:numRef>
              <c:f>Sheet1!$D$2:$D$14</c:f>
              <c:numCache>
                <c:formatCode>0%</c:formatCode>
                <c:ptCount val="13"/>
                <c:pt idx="0">
                  <c:v>0.20393202557109999</c:v>
                </c:pt>
                <c:pt idx="1">
                  <c:v>0.16079508381349999</c:v>
                </c:pt>
                <c:pt idx="2">
                  <c:v>0.15171015356090001</c:v>
                </c:pt>
                <c:pt idx="3">
                  <c:v>0.1265852334326</c:v>
                </c:pt>
                <c:pt idx="4">
                  <c:v>0.1191498498191</c:v>
                </c:pt>
                <c:pt idx="5">
                  <c:v>7.3099955328899999E-2</c:v>
                </c:pt>
                <c:pt idx="6">
                  <c:v>6.8026440984089998E-2</c:v>
                </c:pt>
                <c:pt idx="7">
                  <c:v>3.0693681999579999E-2</c:v>
                </c:pt>
                <c:pt idx="8">
                  <c:v>3.158379528066E-2</c:v>
                </c:pt>
                <c:pt idx="9">
                  <c:v>0.1098312440737</c:v>
                </c:pt>
                <c:pt idx="10">
                  <c:v>0.1517133292692</c:v>
                </c:pt>
                <c:pt idx="11">
                  <c:v>0.17804475941780001</c:v>
                </c:pt>
                <c:pt idx="12">
                  <c:v>0.17176936363690001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A9AC-4015-9497-F0147273C63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Longer ago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A9AC-4015-9497-F0147273C63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0-A9AC-4015-9497-F0147273C63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1-A9AC-4015-9497-F0147273C63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2-A9AC-4015-9497-F0147273C63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3-A9AC-4015-9497-F0147273C63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4-A9AC-4015-9497-F0147273C63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9AC-4015-9497-F0147273C633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6-A9AC-4015-9497-F0147273C633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7-A9AC-4015-9497-F0147273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Printed magazines</c:v>
                </c:pt>
                <c:pt idx="1">
                  <c:v>Magazine websites or apps</c:v>
                </c:pt>
                <c:pt idx="2">
                  <c:v>Printed newspapers</c:v>
                </c:pt>
                <c:pt idx="3">
                  <c:v>Newspaper websites or apps</c:v>
                </c:pt>
                <c:pt idx="4">
                  <c:v>Live or scheduled TV</c:v>
                </c:pt>
                <c:pt idx="5">
                  <c:v>Streaming/on-demand TV (e.g. Netflix, TVNZ+)</c:v>
                </c:pt>
                <c:pt idx="6">
                  <c:v>Online video (e.g. YouTube, TikTok video, Reels)</c:v>
                </c:pt>
                <c:pt idx="7">
                  <c:v>Social media (e.g. Facebook, Instagram, TikTok, LinkedIn)</c:v>
                </c:pt>
                <c:pt idx="8">
                  <c:v>Search engines (e.g. Google, Bing)</c:v>
                </c:pt>
                <c:pt idx="9">
                  <c:v>Commercial radio</c:v>
                </c:pt>
                <c:pt idx="10">
                  <c:v>Podcasts</c:v>
                </c:pt>
                <c:pt idx="11">
                  <c:v>Outdoor advertising (e.g. billboards, bus shelters)</c:v>
                </c:pt>
                <c:pt idx="12">
                  <c:v>Retail media (e.g. retailer websites, apps, email)</c:v>
                </c:pt>
              </c:strCache>
            </c:strRef>
          </c:cat>
          <c:val>
            <c:numRef>
              <c:f>Sheet1!$E$2:$E$14</c:f>
              <c:numCache>
                <c:formatCode>0%</c:formatCode>
                <c:ptCount val="13"/>
                <c:pt idx="0">
                  <c:v>0.44392959745389998</c:v>
                </c:pt>
                <c:pt idx="1">
                  <c:v>0.35063176322130002</c:v>
                </c:pt>
                <c:pt idx="2">
                  <c:v>0.42738827666200002</c:v>
                </c:pt>
                <c:pt idx="3">
                  <c:v>0.16632344075700001</c:v>
                </c:pt>
                <c:pt idx="4">
                  <c:v>0.17957047952569999</c:v>
                </c:pt>
                <c:pt idx="5">
                  <c:v>6.7447955464329995E-2</c:v>
                </c:pt>
                <c:pt idx="6">
                  <c:v>4.8039895883979999E-2</c:v>
                </c:pt>
                <c:pt idx="7">
                  <c:v>3.8423253800730001E-2</c:v>
                </c:pt>
                <c:pt idx="8">
                  <c:v>7.4560341938210003E-3</c:v>
                </c:pt>
                <c:pt idx="9">
                  <c:v>0.18487767766550001</c:v>
                </c:pt>
                <c:pt idx="10">
                  <c:v>0.21772342411459999</c:v>
                </c:pt>
                <c:pt idx="11">
                  <c:v>0.20919161845199999</c:v>
                </c:pt>
                <c:pt idx="12">
                  <c:v>7.8445131241579993E-2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A9AC-4015-9497-F0147273C63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A9AC-4015-9497-F0147273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Printed magazines</c:v>
                </c:pt>
                <c:pt idx="1">
                  <c:v>Magazine websites or apps</c:v>
                </c:pt>
                <c:pt idx="2">
                  <c:v>Printed newspapers</c:v>
                </c:pt>
                <c:pt idx="3">
                  <c:v>Newspaper websites or apps</c:v>
                </c:pt>
                <c:pt idx="4">
                  <c:v>Live or scheduled TV</c:v>
                </c:pt>
                <c:pt idx="5">
                  <c:v>Streaming/on-demand TV (e.g. Netflix, TVNZ+)</c:v>
                </c:pt>
                <c:pt idx="6">
                  <c:v>Online video (e.g. YouTube, TikTok video, Reels)</c:v>
                </c:pt>
                <c:pt idx="7">
                  <c:v>Social media (e.g. Facebook, Instagram, TikTok, LinkedIn)</c:v>
                </c:pt>
                <c:pt idx="8">
                  <c:v>Search engines (e.g. Google, Bing)</c:v>
                </c:pt>
                <c:pt idx="9">
                  <c:v>Commercial radio</c:v>
                </c:pt>
                <c:pt idx="10">
                  <c:v>Podcasts</c:v>
                </c:pt>
                <c:pt idx="11">
                  <c:v>Outdoor advertising (e.g. billboards, bus shelters)</c:v>
                </c:pt>
                <c:pt idx="12">
                  <c:v>Retail media (e.g. retailer websites, apps, email)</c:v>
                </c:pt>
              </c:strCache>
            </c:strRef>
          </c:cat>
          <c:val>
            <c:numRef>
              <c:f>Sheet1!$F$2:$F$14</c:f>
              <c:numCache>
                <c:formatCode>0%</c:formatCode>
                <c:ptCount val="13"/>
                <c:pt idx="0">
                  <c:v>0.139376382696</c:v>
                </c:pt>
                <c:pt idx="1">
                  <c:v>0.2455192062671</c:v>
                </c:pt>
                <c:pt idx="2">
                  <c:v>0.12671951689550001</c:v>
                </c:pt>
                <c:pt idx="3">
                  <c:v>9.5240471329990001E-2</c:v>
                </c:pt>
                <c:pt idx="4">
                  <c:v>4.9185043906169998E-2</c:v>
                </c:pt>
                <c:pt idx="5">
                  <c:v>5.9200545082789997E-2</c:v>
                </c:pt>
                <c:pt idx="6">
                  <c:v>4.6510273329519999E-2</c:v>
                </c:pt>
                <c:pt idx="7">
                  <c:v>4.4467753314020003E-2</c:v>
                </c:pt>
                <c:pt idx="8">
                  <c:v>1.212305045488E-2</c:v>
                </c:pt>
                <c:pt idx="9">
                  <c:v>0.10990043473110001</c:v>
                </c:pt>
                <c:pt idx="10">
                  <c:v>0.29219736274680003</c:v>
                </c:pt>
                <c:pt idx="11">
                  <c:v>0.12635280279450001</c:v>
                </c:pt>
                <c:pt idx="12">
                  <c:v>4.2008506080019999E-2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A9AC-4015-9497-F0147273C6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1228737680"/>
        <c:axId val="1228729400"/>
      </c:barChart>
      <c:catAx>
        <c:axId val="1228737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8729400"/>
        <c:crosses val="autoZero"/>
        <c:auto val="1"/>
        <c:lblAlgn val="ctr"/>
        <c:lblOffset val="100"/>
        <c:noMultiLvlLbl val="0"/>
      </c:catAx>
      <c:valAx>
        <c:axId val="122872940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28737680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8635061566859039E-2"/>
          <c:y val="1.4808823337928214E-2"/>
          <c:w val="0.94985153858735016"/>
          <c:h val="5.28164354048577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Search engines*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0.78</c:v>
                </c:pt>
                <c:pt idx="1">
                  <c:v>0.13</c:v>
                </c:pt>
                <c:pt idx="2">
                  <c:v>0.03</c:v>
                </c:pt>
                <c:pt idx="3">
                  <c:v>0.03</c:v>
                </c:pt>
                <c:pt idx="4">
                  <c:v>0.02</c:v>
                </c:pt>
                <c:pt idx="5">
                  <c:v>0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 radio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0.28000000000000003</c:v>
                </c:pt>
                <c:pt idx="1">
                  <c:v>0.08</c:v>
                </c:pt>
                <c:pt idx="2">
                  <c:v>0.56999999999999995</c:v>
                </c:pt>
                <c:pt idx="3">
                  <c:v>0.01</c:v>
                </c:pt>
                <c:pt idx="4">
                  <c:v>0.01</c:v>
                </c:pt>
                <c:pt idx="5">
                  <c:v>0.03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Podcasts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0.59</c:v>
                </c:pt>
                <c:pt idx="1">
                  <c:v>0.09</c:v>
                </c:pt>
                <c:pt idx="2">
                  <c:v>0.18</c:v>
                </c:pt>
                <c:pt idx="3">
                  <c:v>0.04</c:v>
                </c:pt>
                <c:pt idx="4">
                  <c:v>0.01</c:v>
                </c:pt>
                <c:pt idx="5">
                  <c:v>0.05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Outdoor advertising*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0.08</c:v>
                </c:pt>
                <c:pt idx="1">
                  <c:v>0.03</c:v>
                </c:pt>
                <c:pt idx="2">
                  <c:v>0.51</c:v>
                </c:pt>
                <c:pt idx="3">
                  <c:v>0.19</c:v>
                </c:pt>
                <c:pt idx="4">
                  <c:v>0.03</c:v>
                </c:pt>
                <c:pt idx="5">
                  <c:v>0.16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Retail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0.78</c:v>
                </c:pt>
                <c:pt idx="1">
                  <c:v>0.06</c:v>
                </c:pt>
                <c:pt idx="2">
                  <c:v>0.04</c:v>
                </c:pt>
                <c:pt idx="3">
                  <c:v>0.03</c:v>
                </c:pt>
                <c:pt idx="4">
                  <c:v>0.06</c:v>
                </c:pt>
                <c:pt idx="5">
                  <c:v>0.02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magazines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0.28999999999999998</c:v>
                </c:pt>
                <c:pt idx="1">
                  <c:v>0.08</c:v>
                </c:pt>
                <c:pt idx="2">
                  <c:v>0.08</c:v>
                </c:pt>
                <c:pt idx="3">
                  <c:v>7.0000000000000007E-2</c:v>
                </c:pt>
                <c:pt idx="4">
                  <c:v>0.35</c:v>
                </c:pt>
                <c:pt idx="5">
                  <c:v>0.04</c:v>
                </c:pt>
                <c:pt idx="6">
                  <c:v>0.03</c:v>
                </c:pt>
                <c:pt idx="7">
                  <c:v>0.04</c:v>
                </c:pt>
                <c:pt idx="8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Magazine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0.22</c:v>
                </c:pt>
                <c:pt idx="1">
                  <c:v>0.14000000000000001</c:v>
                </c:pt>
                <c:pt idx="2">
                  <c:v>0.09</c:v>
                </c:pt>
                <c:pt idx="3">
                  <c:v>0.11</c:v>
                </c:pt>
                <c:pt idx="4">
                  <c:v>0.34</c:v>
                </c:pt>
                <c:pt idx="5">
                  <c:v>0.05</c:v>
                </c:pt>
                <c:pt idx="6">
                  <c:v>0.01</c:v>
                </c:pt>
                <c:pt idx="7">
                  <c:v>0.04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newspapers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</c:v>
                </c:pt>
                <c:pt idx="1">
                  <c:v>0.11</c:v>
                </c:pt>
                <c:pt idx="2">
                  <c:v>0.03</c:v>
                </c:pt>
                <c:pt idx="3">
                  <c:v>0.27</c:v>
                </c:pt>
                <c:pt idx="4">
                  <c:v>0.31</c:v>
                </c:pt>
                <c:pt idx="5">
                  <c:v>0.01</c:v>
                </c:pt>
                <c:pt idx="6">
                  <c:v>0.02</c:v>
                </c:pt>
                <c:pt idx="7">
                  <c:v>0.03</c:v>
                </c:pt>
                <c:pt idx="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Newspaper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0.13</c:v>
                </c:pt>
                <c:pt idx="1">
                  <c:v>0.18</c:v>
                </c:pt>
                <c:pt idx="2">
                  <c:v>0.03</c:v>
                </c:pt>
                <c:pt idx="3">
                  <c:v>0.35</c:v>
                </c:pt>
                <c:pt idx="4">
                  <c:v>0.24</c:v>
                </c:pt>
                <c:pt idx="5">
                  <c:v>0.02</c:v>
                </c:pt>
                <c:pt idx="6">
                  <c:v>0.01</c:v>
                </c:pt>
                <c:pt idx="7">
                  <c:v>0.03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Live or scheduled TV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0.35</c:v>
                </c:pt>
                <c:pt idx="1">
                  <c:v>0.03</c:v>
                </c:pt>
                <c:pt idx="2">
                  <c:v>0.24</c:v>
                </c:pt>
                <c:pt idx="3">
                  <c:v>0.14000000000000001</c:v>
                </c:pt>
                <c:pt idx="4">
                  <c:v>0.12</c:v>
                </c:pt>
                <c:pt idx="5">
                  <c:v>0</c:v>
                </c:pt>
                <c:pt idx="6">
                  <c:v>0.03</c:v>
                </c:pt>
                <c:pt idx="7">
                  <c:v>0.08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magazines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0.48</c:v>
                </c:pt>
                <c:pt idx="1">
                  <c:v>0.08</c:v>
                </c:pt>
                <c:pt idx="2">
                  <c:v>0.06</c:v>
                </c:pt>
                <c:pt idx="3">
                  <c:v>0.14000000000000001</c:v>
                </c:pt>
                <c:pt idx="4">
                  <c:v>0.13</c:v>
                </c:pt>
                <c:pt idx="5">
                  <c:v>0.03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Streaming/ on-demand TV*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0.42</c:v>
                </c:pt>
                <c:pt idx="1">
                  <c:v>0.02</c:v>
                </c:pt>
                <c:pt idx="2">
                  <c:v>0.34</c:v>
                </c:pt>
                <c:pt idx="3">
                  <c:v>0.03</c:v>
                </c:pt>
                <c:pt idx="4">
                  <c:v>0.1</c:v>
                </c:pt>
                <c:pt idx="5">
                  <c:v>0.01</c:v>
                </c:pt>
                <c:pt idx="6">
                  <c:v>0.02</c:v>
                </c:pt>
                <c:pt idx="7">
                  <c:v>0.05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Online video*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0.28000000000000003</c:v>
                </c:pt>
                <c:pt idx="1">
                  <c:v>0.09</c:v>
                </c:pt>
                <c:pt idx="2">
                  <c:v>0.28000000000000003</c:v>
                </c:pt>
                <c:pt idx="3">
                  <c:v>0.04</c:v>
                </c:pt>
                <c:pt idx="4">
                  <c:v>0.2</c:v>
                </c:pt>
                <c:pt idx="5">
                  <c:v>0.01</c:v>
                </c:pt>
                <c:pt idx="6">
                  <c:v>0.03</c:v>
                </c:pt>
                <c:pt idx="7">
                  <c:v>0.05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Social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0.22</c:v>
                </c:pt>
                <c:pt idx="1">
                  <c:v>0.05</c:v>
                </c:pt>
                <c:pt idx="2">
                  <c:v>0.13</c:v>
                </c:pt>
                <c:pt idx="3">
                  <c:v>0.13</c:v>
                </c:pt>
                <c:pt idx="4">
                  <c:v>0.32</c:v>
                </c:pt>
                <c:pt idx="5">
                  <c:v>0.03</c:v>
                </c:pt>
                <c:pt idx="6">
                  <c:v>0.08</c:v>
                </c:pt>
                <c:pt idx="7">
                  <c:v>0.03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Search engines*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0.09</c:v>
                </c:pt>
                <c:pt idx="1">
                  <c:v>0.53</c:v>
                </c:pt>
                <c:pt idx="2">
                  <c:v>0.04</c:v>
                </c:pt>
                <c:pt idx="3">
                  <c:v>0.08</c:v>
                </c:pt>
                <c:pt idx="4">
                  <c:v>0.08</c:v>
                </c:pt>
                <c:pt idx="5">
                  <c:v>0.13</c:v>
                </c:pt>
                <c:pt idx="6">
                  <c:v>0.01</c:v>
                </c:pt>
                <c:pt idx="7">
                  <c:v>0.03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 radio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0.11</c:v>
                </c:pt>
                <c:pt idx="1">
                  <c:v>0.02</c:v>
                </c:pt>
                <c:pt idx="2">
                  <c:v>0.14000000000000001</c:v>
                </c:pt>
                <c:pt idx="3">
                  <c:v>7.0000000000000007E-2</c:v>
                </c:pt>
                <c:pt idx="4">
                  <c:v>0.12</c:v>
                </c:pt>
                <c:pt idx="5">
                  <c:v>0.01</c:v>
                </c:pt>
                <c:pt idx="6">
                  <c:v>0.01</c:v>
                </c:pt>
                <c:pt idx="7">
                  <c:v>0.45</c:v>
                </c:pt>
                <c:pt idx="8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Podcasts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</c:v>
                </c:pt>
                <c:pt idx="1">
                  <c:v>0.12</c:v>
                </c:pt>
                <c:pt idx="2">
                  <c:v>0.24</c:v>
                </c:pt>
                <c:pt idx="3">
                  <c:v>0.08</c:v>
                </c:pt>
                <c:pt idx="4">
                  <c:v>0.17</c:v>
                </c:pt>
                <c:pt idx="5">
                  <c:v>0.01</c:v>
                </c:pt>
                <c:pt idx="6">
                  <c:v>0.01</c:v>
                </c:pt>
                <c:pt idx="7">
                  <c:v>0.14000000000000001</c:v>
                </c:pt>
                <c:pt idx="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Outdoor advertising*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0.03</c:v>
                </c:pt>
                <c:pt idx="3">
                  <c:v>0.03</c:v>
                </c:pt>
                <c:pt idx="4">
                  <c:v>0.23</c:v>
                </c:pt>
                <c:pt idx="5">
                  <c:v>0.04</c:v>
                </c:pt>
                <c:pt idx="6">
                  <c:v>0.06</c:v>
                </c:pt>
                <c:pt idx="7">
                  <c:v>0.24</c:v>
                </c:pt>
                <c:pt idx="8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Retail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Relaxing</c:v>
                </c:pt>
                <c:pt idx="1">
                  <c:v>Looking for information</c:v>
                </c:pt>
                <c:pt idx="2">
                  <c:v>Being entertained</c:v>
                </c:pt>
                <c:pt idx="3">
                  <c:v>Keeping up to date</c:v>
                </c:pt>
                <c:pt idx="4">
                  <c:v>Passing time</c:v>
                </c:pt>
                <c:pt idx="5">
                  <c:v>Researching something to buy</c:v>
                </c:pt>
                <c:pt idx="6">
                  <c:v>Connecting with others</c:v>
                </c:pt>
                <c:pt idx="7">
                  <c:v>Background use</c:v>
                </c:pt>
                <c:pt idx="8">
                  <c:v>Other (Please specify)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0.13</c:v>
                </c:pt>
                <c:pt idx="1">
                  <c:v>0.21</c:v>
                </c:pt>
                <c:pt idx="2">
                  <c:v>0.03</c:v>
                </c:pt>
                <c:pt idx="3">
                  <c:v>0.08</c:v>
                </c:pt>
                <c:pt idx="4">
                  <c:v>0.14000000000000001</c:v>
                </c:pt>
                <c:pt idx="5">
                  <c:v>0.32</c:v>
                </c:pt>
                <c:pt idx="6">
                  <c:v>0.02</c:v>
                </c:pt>
                <c:pt idx="7">
                  <c:v>0.04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magazines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0.04</c:v>
                </c:pt>
                <c:pt idx="1">
                  <c:v>0.22</c:v>
                </c:pt>
                <c:pt idx="2">
                  <c:v>0.31</c:v>
                </c:pt>
                <c:pt idx="3">
                  <c:v>0.26</c:v>
                </c:pt>
                <c:pt idx="4">
                  <c:v>0.12</c:v>
                </c:pt>
                <c:pt idx="5">
                  <c:v>0.04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Magazine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0.05</c:v>
                </c:pt>
                <c:pt idx="1">
                  <c:v>0.25</c:v>
                </c:pt>
                <c:pt idx="2">
                  <c:v>0.37</c:v>
                </c:pt>
                <c:pt idx="3">
                  <c:v>0.21</c:v>
                </c:pt>
                <c:pt idx="4">
                  <c:v>0.08</c:v>
                </c:pt>
                <c:pt idx="5">
                  <c:v>0.02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Magazine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0.61</c:v>
                </c:pt>
                <c:pt idx="1">
                  <c:v>0.1</c:v>
                </c:pt>
                <c:pt idx="2">
                  <c:v>0.06</c:v>
                </c:pt>
                <c:pt idx="3">
                  <c:v>0.08</c:v>
                </c:pt>
                <c:pt idx="4">
                  <c:v>0.08</c:v>
                </c:pt>
                <c:pt idx="5">
                  <c:v>0.02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newspapers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0.05</c:v>
                </c:pt>
                <c:pt idx="1">
                  <c:v>0.24</c:v>
                </c:pt>
                <c:pt idx="2">
                  <c:v>0.35</c:v>
                </c:pt>
                <c:pt idx="3">
                  <c:v>0.21</c:v>
                </c:pt>
                <c:pt idx="4">
                  <c:v>0.11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Newspaper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7.0000000000000007E-2</c:v>
                </c:pt>
                <c:pt idx="1">
                  <c:v>0.3</c:v>
                </c:pt>
                <c:pt idx="2">
                  <c:v>0.33</c:v>
                </c:pt>
                <c:pt idx="3">
                  <c:v>0.18</c:v>
                </c:pt>
                <c:pt idx="4">
                  <c:v>0.06</c:v>
                </c:pt>
                <c:pt idx="5">
                  <c:v>0.03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Live or scheduled TV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0.02</c:v>
                </c:pt>
                <c:pt idx="1">
                  <c:v>0.06</c:v>
                </c:pt>
                <c:pt idx="2">
                  <c:v>0.11</c:v>
                </c:pt>
                <c:pt idx="3">
                  <c:v>0.19</c:v>
                </c:pt>
                <c:pt idx="4">
                  <c:v>0.23</c:v>
                </c:pt>
                <c:pt idx="5">
                  <c:v>0.37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Streaming/ on-demand TV*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</c:v>
                </c:pt>
                <c:pt idx="1">
                  <c:v>0.02</c:v>
                </c:pt>
                <c:pt idx="2">
                  <c:v>0.06</c:v>
                </c:pt>
                <c:pt idx="3">
                  <c:v>0.12</c:v>
                </c:pt>
                <c:pt idx="4">
                  <c:v>0.28999999999999998</c:v>
                </c:pt>
                <c:pt idx="5">
                  <c:v>0.49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Online video*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0.02</c:v>
                </c:pt>
                <c:pt idx="1">
                  <c:v>0.12</c:v>
                </c:pt>
                <c:pt idx="2">
                  <c:v>0.21</c:v>
                </c:pt>
                <c:pt idx="3">
                  <c:v>0.25</c:v>
                </c:pt>
                <c:pt idx="4">
                  <c:v>0.18</c:v>
                </c:pt>
                <c:pt idx="5">
                  <c:v>0.2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Social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0.03</c:v>
                </c:pt>
                <c:pt idx="1">
                  <c:v>0.15</c:v>
                </c:pt>
                <c:pt idx="2">
                  <c:v>0.24</c:v>
                </c:pt>
                <c:pt idx="3">
                  <c:v>0.26</c:v>
                </c:pt>
                <c:pt idx="4">
                  <c:v>0.15</c:v>
                </c:pt>
                <c:pt idx="5">
                  <c:v>0.14000000000000001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Search engines*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0.04</c:v>
                </c:pt>
                <c:pt idx="1">
                  <c:v>0.26</c:v>
                </c:pt>
                <c:pt idx="2">
                  <c:v>0.27</c:v>
                </c:pt>
                <c:pt idx="3">
                  <c:v>0.23</c:v>
                </c:pt>
                <c:pt idx="4">
                  <c:v>0.1</c:v>
                </c:pt>
                <c:pt idx="5">
                  <c:v>0.09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 radio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0.03</c:v>
                </c:pt>
                <c:pt idx="1">
                  <c:v>0.05</c:v>
                </c:pt>
                <c:pt idx="2">
                  <c:v>0.28000000000000003</c:v>
                </c:pt>
                <c:pt idx="3">
                  <c:v>0.27</c:v>
                </c:pt>
                <c:pt idx="4">
                  <c:v>0.17</c:v>
                </c:pt>
                <c:pt idx="5">
                  <c:v>0.18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Podcasts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0.01</c:v>
                </c:pt>
                <c:pt idx="1">
                  <c:v>7.0000000000000007E-2</c:v>
                </c:pt>
                <c:pt idx="2">
                  <c:v>0.16</c:v>
                </c:pt>
                <c:pt idx="3">
                  <c:v>0.31</c:v>
                </c:pt>
                <c:pt idx="4">
                  <c:v>0.27</c:v>
                </c:pt>
                <c:pt idx="5">
                  <c:v>0.18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Outdoor advertising*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0.55000000000000004</c:v>
                </c:pt>
                <c:pt idx="1">
                  <c:v>0.19</c:v>
                </c:pt>
                <c:pt idx="2">
                  <c:v>0.1</c:v>
                </c:pt>
                <c:pt idx="3">
                  <c:v>7.0000000000000007E-2</c:v>
                </c:pt>
                <c:pt idx="4">
                  <c:v>0.04</c:v>
                </c:pt>
                <c:pt idx="5">
                  <c:v>0.03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Printed newspapers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0.52</c:v>
                </c:pt>
                <c:pt idx="1">
                  <c:v>0.21</c:v>
                </c:pt>
                <c:pt idx="2">
                  <c:v>0.03</c:v>
                </c:pt>
                <c:pt idx="3">
                  <c:v>0.09</c:v>
                </c:pt>
                <c:pt idx="4">
                  <c:v>0.05</c:v>
                </c:pt>
                <c:pt idx="5">
                  <c:v>0.03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Retail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7.0000000000000007E-2</c:v>
                </c:pt>
                <c:pt idx="1">
                  <c:v>0.28000000000000003</c:v>
                </c:pt>
                <c:pt idx="2">
                  <c:v>0.32</c:v>
                </c:pt>
                <c:pt idx="3">
                  <c:v>0.19</c:v>
                </c:pt>
                <c:pt idx="4">
                  <c:v>0.06</c:v>
                </c:pt>
                <c:pt idx="5">
                  <c:v>0.04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91535597185575"/>
          <c:y val="0.11788444796215622"/>
          <c:w val="0.62014120139601203"/>
          <c:h val="0.856353558557453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Recent Users (438)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0.04</c:v>
                </c:pt>
                <c:pt idx="1">
                  <c:v>0.22</c:v>
                </c:pt>
                <c:pt idx="2">
                  <c:v>0.31</c:v>
                </c:pt>
                <c:pt idx="3">
                  <c:v>0.26</c:v>
                </c:pt>
                <c:pt idx="4">
                  <c:v>0.12</c:v>
                </c:pt>
                <c:pt idx="5">
                  <c:v>0.04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A-4160-96D0-B89432569C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Active User (225)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9FA-4160-96D0-B89432569C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0.04</c:v>
                </c:pt>
                <c:pt idx="1">
                  <c:v>0.17</c:v>
                </c:pt>
                <c:pt idx="2">
                  <c:v>0.33</c:v>
                </c:pt>
                <c:pt idx="3">
                  <c:v>0.27</c:v>
                </c:pt>
                <c:pt idx="4">
                  <c:v>0.12</c:v>
                </c:pt>
                <c:pt idx="5">
                  <c:v>0.06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FA-4160-96D0-B89432569C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LM User (213)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9FA-4160-96D0-B89432569C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0.05</c:v>
                </c:pt>
                <c:pt idx="1">
                  <c:v>0.27</c:v>
                </c:pt>
                <c:pt idx="2">
                  <c:v>0.28999999999999998</c:v>
                </c:pt>
                <c:pt idx="3">
                  <c:v>0.25</c:v>
                </c:pt>
                <c:pt idx="4">
                  <c:v>0.11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FA-4160-96D0-B89432569C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90585584"/>
        <c:axId val="1690590624"/>
      </c:barChart>
      <c:catAx>
        <c:axId val="1690585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0590624"/>
        <c:crosses val="autoZero"/>
        <c:auto val="1"/>
        <c:lblAlgn val="ctr"/>
        <c:lblOffset val="100"/>
        <c:noMultiLvlLbl val="0"/>
      </c:catAx>
      <c:valAx>
        <c:axId val="1690590624"/>
        <c:scaling>
          <c:orientation val="minMax"/>
          <c:max val="0.7500000000000001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690585584"/>
        <c:crosses val="max"/>
        <c:crossBetween val="between"/>
        <c:majorUnit val="0.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725669712883399E-2"/>
          <c:y val="1.4051996443849088E-2"/>
          <c:w val="0.95285993528877799"/>
          <c:h val="5.2308464557527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91535597185575"/>
          <c:y val="0.11788444796215622"/>
          <c:w val="0.62014120139601203"/>
          <c:h val="0.856353558557453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Recent Users (421)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0.05</c:v>
                </c:pt>
                <c:pt idx="1">
                  <c:v>0.25</c:v>
                </c:pt>
                <c:pt idx="2">
                  <c:v>0.37</c:v>
                </c:pt>
                <c:pt idx="3">
                  <c:v>0.21</c:v>
                </c:pt>
                <c:pt idx="4">
                  <c:v>0.08</c:v>
                </c:pt>
                <c:pt idx="5">
                  <c:v>0.02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A-4160-96D0-B89432569C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Active User (253)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CB5-4479-9C6D-3725EF2A8BC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CB5-4479-9C6D-3725EF2A8B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0.03</c:v>
                </c:pt>
                <c:pt idx="1">
                  <c:v>0.23</c:v>
                </c:pt>
                <c:pt idx="2">
                  <c:v>0.37</c:v>
                </c:pt>
                <c:pt idx="3">
                  <c:v>0.22</c:v>
                </c:pt>
                <c:pt idx="4">
                  <c:v>0.1</c:v>
                </c:pt>
                <c:pt idx="5">
                  <c:v>0.02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FA-4160-96D0-B89432569C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LM User (168)</c:v>
                </c:pt>
              </c:strCache>
            </c:strRef>
          </c:tx>
          <c:spPr>
            <a:solidFill>
              <a:srgbClr val="C8DBE7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CB5-4479-9C6D-3725EF2A8BC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CB5-4479-9C6D-3725EF2A8B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Less than 1 minute</c:v>
                </c:pt>
                <c:pt idx="1">
                  <c:v>1–5 minutes</c:v>
                </c:pt>
                <c:pt idx="2">
                  <c:v>6–15 minutes</c:v>
                </c:pt>
                <c:pt idx="3">
                  <c:v>16–30 minutes</c:v>
                </c:pt>
                <c:pt idx="4">
                  <c:v>31–60 minutes</c:v>
                </c:pt>
                <c:pt idx="5">
                  <c:v>More than 60 minutes</c:v>
                </c:pt>
                <c:pt idx="6">
                  <c:v>Not sure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0.09</c:v>
                </c:pt>
                <c:pt idx="1">
                  <c:v>0.28000000000000003</c:v>
                </c:pt>
                <c:pt idx="2">
                  <c:v>0.37</c:v>
                </c:pt>
                <c:pt idx="3">
                  <c:v>0.2</c:v>
                </c:pt>
                <c:pt idx="4">
                  <c:v>0.04</c:v>
                </c:pt>
                <c:pt idx="5">
                  <c:v>0.01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FA-4160-96D0-B89432569C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90585584"/>
        <c:axId val="1690590624"/>
      </c:barChart>
      <c:catAx>
        <c:axId val="1690585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0590624"/>
        <c:crosses val="autoZero"/>
        <c:auto val="1"/>
        <c:lblAlgn val="ctr"/>
        <c:lblOffset val="100"/>
        <c:noMultiLvlLbl val="0"/>
      </c:catAx>
      <c:valAx>
        <c:axId val="1690590624"/>
        <c:scaling>
          <c:orientation val="minMax"/>
          <c:max val="0.7500000000000001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690585584"/>
        <c:crosses val="max"/>
        <c:crossBetween val="between"/>
        <c:majorUnit val="0.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725669712883399E-2"/>
          <c:y val="1.4051996443849088E-2"/>
          <c:w val="0.95285993528877799"/>
          <c:h val="5.2308464557527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Active Users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A65-43B5-9547-E4815F7A59F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A65-43B5-9547-E4815F7A59F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A65-43B5-9547-E4815F7A59F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A65-43B5-9547-E4815F7A59F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33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A65-43B5-9547-E4815F7A59FE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A65-43B5-9547-E4815F7A59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Read a printed magazine</c:v>
                </c:pt>
                <c:pt idx="1">
                  <c:v>Read magazine content online</c:v>
                </c:pt>
                <c:pt idx="2">
                  <c:v>Used a magazine app</c:v>
                </c:pt>
                <c:pt idx="3">
                  <c:v>Seen via aggregator (Apple News etc.)</c:v>
                </c:pt>
                <c:pt idx="4">
                  <c:v>Watched video from a magazine brand</c:v>
                </c:pt>
                <c:pt idx="5">
                  <c:v>Followed a magazine brand on social media</c:v>
                </c:pt>
                <c:pt idx="6">
                  <c:v>Subscribed to a printed magazine</c:v>
                </c:pt>
                <c:pt idx="7">
                  <c:v>Subscribed to digital magazine content</c:v>
                </c:pt>
                <c:pt idx="8">
                  <c:v>None of these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0.7921475272588</c:v>
                </c:pt>
                <c:pt idx="1">
                  <c:v>0.42114435942560002</c:v>
                </c:pt>
                <c:pt idx="2">
                  <c:v>0.17232566209639999</c:v>
                </c:pt>
                <c:pt idx="3">
                  <c:v>6.4545666308909996E-2</c:v>
                </c:pt>
                <c:pt idx="4">
                  <c:v>0.16114566529310001</c:v>
                </c:pt>
                <c:pt idx="5">
                  <c:v>0.13573011966510001</c:v>
                </c:pt>
                <c:pt idx="6">
                  <c:v>0.13746717335280001</c:v>
                </c:pt>
                <c:pt idx="7">
                  <c:v>5.2199051483659997E-2</c:v>
                </c:pt>
                <c:pt idx="8">
                  <c:v>6.667125902163E-2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65-43B5-9547-E4815F7A5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Last Month User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B03-4F57-98E2-72BA1AA31911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B03-4F57-98E2-72BA1AA31911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B03-4F57-98E2-72BA1AA31911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7353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B03-4F57-98E2-72BA1AA319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Read a printed magazine</c:v>
                </c:pt>
                <c:pt idx="1">
                  <c:v>Read magazine content online</c:v>
                </c:pt>
                <c:pt idx="2">
                  <c:v>Used a magazine app</c:v>
                </c:pt>
                <c:pt idx="3">
                  <c:v>Seen via aggregator (Apple News etc.)</c:v>
                </c:pt>
                <c:pt idx="4">
                  <c:v>Watched video from a magazine brand</c:v>
                </c:pt>
                <c:pt idx="5">
                  <c:v>Followed a magazine brand on social media</c:v>
                </c:pt>
                <c:pt idx="6">
                  <c:v>Subscribed to a printed magazine</c:v>
                </c:pt>
                <c:pt idx="7">
                  <c:v>Subscribed to digital magazine content</c:v>
                </c:pt>
                <c:pt idx="8">
                  <c:v>None of these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0.51757253103839995</c:v>
                </c:pt>
                <c:pt idx="1">
                  <c:v>0.26795615219050001</c:v>
                </c:pt>
                <c:pt idx="2">
                  <c:v>9.9524781420100003E-2</c:v>
                </c:pt>
                <c:pt idx="3">
                  <c:v>4.1672556227250003E-2</c:v>
                </c:pt>
                <c:pt idx="4">
                  <c:v>9.5186646799350003E-2</c:v>
                </c:pt>
                <c:pt idx="5">
                  <c:v>7.1198918025699998E-2</c:v>
                </c:pt>
                <c:pt idx="6">
                  <c:v>2.1799557745009999E-2</c:v>
                </c:pt>
                <c:pt idx="7">
                  <c:v>8.8818558568560003E-3</c:v>
                </c:pt>
                <c:pt idx="8">
                  <c:v>0.23424859294110001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03-4F57-98E2-72BA1AA31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Active Users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A65-43B5-9547-E4815F7A59F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A65-43B5-9547-E4815F7A59F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A65-43B5-9547-E4815F7A59F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A65-43B5-9547-E4815F7A59F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538-4210-A7B7-B66FA00E4F28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38-4210-A7B7-B66FA00E4F28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A65-43B5-9547-E4815F7A59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Read a printed magazine</c:v>
                </c:pt>
                <c:pt idx="1">
                  <c:v>Read magazine content online</c:v>
                </c:pt>
                <c:pt idx="2">
                  <c:v>Used a magazine app</c:v>
                </c:pt>
                <c:pt idx="3">
                  <c:v>Seen via aggregator (Apple News etc.)</c:v>
                </c:pt>
                <c:pt idx="4">
                  <c:v>Watched video from a magazine brand</c:v>
                </c:pt>
                <c:pt idx="5">
                  <c:v>Followed a magazine brand on social media</c:v>
                </c:pt>
                <c:pt idx="6">
                  <c:v>Subscribed to a printed magazine</c:v>
                </c:pt>
                <c:pt idx="7">
                  <c:v>Subscribed to digital magazine content</c:v>
                </c:pt>
                <c:pt idx="8">
                  <c:v>None of these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0.49</c:v>
                </c:pt>
                <c:pt idx="1">
                  <c:v>0.51</c:v>
                </c:pt>
                <c:pt idx="2">
                  <c:v>0.2</c:v>
                </c:pt>
                <c:pt idx="3">
                  <c:v>0.06</c:v>
                </c:pt>
                <c:pt idx="4">
                  <c:v>0.21</c:v>
                </c:pt>
                <c:pt idx="5">
                  <c:v>0.17</c:v>
                </c:pt>
                <c:pt idx="6">
                  <c:v>7.0000000000000007E-2</c:v>
                </c:pt>
                <c:pt idx="7">
                  <c:v>0.06</c:v>
                </c:pt>
                <c:pt idx="8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65-43B5-9547-E4815F7A5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Last Month User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BE0-486A-8FCF-F15B5ACA517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BE0-486A-8FCF-F15B5ACA517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BE0-486A-8FCF-F15B5ACA51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Read a printed magazine</c:v>
                </c:pt>
                <c:pt idx="1">
                  <c:v>Read magazine content online</c:v>
                </c:pt>
                <c:pt idx="2">
                  <c:v>Used a magazine app</c:v>
                </c:pt>
                <c:pt idx="3">
                  <c:v>Seen via aggregator (Apple News etc.)</c:v>
                </c:pt>
                <c:pt idx="4">
                  <c:v>Watched video from a magazine brand</c:v>
                </c:pt>
                <c:pt idx="5">
                  <c:v>Followed a magazine brand on social media</c:v>
                </c:pt>
                <c:pt idx="6">
                  <c:v>Subscribed to a printed magazine</c:v>
                </c:pt>
                <c:pt idx="7">
                  <c:v>Subscribed to digital magazine content</c:v>
                </c:pt>
                <c:pt idx="8">
                  <c:v>None of these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0.45</c:v>
                </c:pt>
                <c:pt idx="1">
                  <c:v>0.38</c:v>
                </c:pt>
                <c:pt idx="2">
                  <c:v>0.11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0.08</c:v>
                </c:pt>
                <c:pt idx="6">
                  <c:v>0.05</c:v>
                </c:pt>
                <c:pt idx="7">
                  <c:v>0.03</c:v>
                </c:pt>
                <c:pt idx="8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03-4F57-98E2-72BA1AA31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ACTIVE USER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A65-43B5-9547-E4815F7A59F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A65-43B5-9547-E4815F7A59F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73C-4B9C-A20A-C6F71442CE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Printed magazines and digital magazine content serve different needs</c:v>
                </c:pt>
                <c:pt idx="1">
                  <c:v>Printed magazines are better for relaxing</c:v>
                </c:pt>
                <c:pt idx="2">
                  <c:v>Digital magazine content is better for quick access</c:v>
                </c:pt>
                <c:pt idx="3">
                  <c:v>Using magazines across formats makes them more valuable</c:v>
                </c:pt>
                <c:pt idx="4">
                  <c:v>Seeing magazines across platforms makes them more relevant</c:v>
                </c:pt>
                <c:pt idx="5">
                  <c:v>Printed magazines feel more premium than digital content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0.64</c:v>
                </c:pt>
                <c:pt idx="1">
                  <c:v>0.8</c:v>
                </c:pt>
                <c:pt idx="2">
                  <c:v>0.46</c:v>
                </c:pt>
                <c:pt idx="3">
                  <c:v>0.41</c:v>
                </c:pt>
                <c:pt idx="4">
                  <c:v>0.4</c:v>
                </c:pt>
                <c:pt idx="5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65-43B5-9547-E4815F7A5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Printed magazines and digital magazine content serve different needs</c:v>
                </c:pt>
                <c:pt idx="1">
                  <c:v>Printed magazines are better for relaxing</c:v>
                </c:pt>
                <c:pt idx="2">
                  <c:v>Digital magazine content is better for quick access</c:v>
                </c:pt>
                <c:pt idx="3">
                  <c:v>Using magazines across formats makes them more valuable</c:v>
                </c:pt>
                <c:pt idx="4">
                  <c:v>Seeing magazines across platforms makes them more relevant</c:v>
                </c:pt>
                <c:pt idx="5">
                  <c:v>Printed magazines feel more premium than digital content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0.56999999999999995</c:v>
                </c:pt>
                <c:pt idx="1">
                  <c:v>0.63</c:v>
                </c:pt>
                <c:pt idx="2">
                  <c:v>0.47</c:v>
                </c:pt>
                <c:pt idx="3">
                  <c:v>0.38</c:v>
                </c:pt>
                <c:pt idx="4">
                  <c:v>0.33</c:v>
                </c:pt>
                <c:pt idx="5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03-4F57-98E2-72BA1AA31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8DB-40DE-A761-50E872B1F4AC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8DB-40DE-A761-50E872B1F4A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48DB-40DE-A761-50E872B1F4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Printed magazines and digital magazine content serve different needs</c:v>
                </c:pt>
                <c:pt idx="1">
                  <c:v>Printed magazines are better for relaxing</c:v>
                </c:pt>
                <c:pt idx="2">
                  <c:v>Digital magazine content is better for quick access</c:v>
                </c:pt>
                <c:pt idx="3">
                  <c:v>Using magazines across formats makes them more valuable</c:v>
                </c:pt>
                <c:pt idx="4">
                  <c:v>Seeing magazines across platforms makes them more relevant</c:v>
                </c:pt>
                <c:pt idx="5">
                  <c:v>Printed magazines feel more premium than digital content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</c:v>
                </c:pt>
                <c:pt idx="1">
                  <c:v>0.62</c:v>
                </c:pt>
                <c:pt idx="2">
                  <c:v>0.59</c:v>
                </c:pt>
                <c:pt idx="3">
                  <c:v>0.51</c:v>
                </c:pt>
                <c:pt idx="4">
                  <c:v>0.49</c:v>
                </c:pt>
                <c:pt idx="5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75-4AC5-8CA5-B6AF18CD5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Newspaper websites or apps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</c:v>
                </c:pt>
                <c:pt idx="1">
                  <c:v>0.15</c:v>
                </c:pt>
                <c:pt idx="2">
                  <c:v>0.04</c:v>
                </c:pt>
                <c:pt idx="3">
                  <c:v>0.04</c:v>
                </c:pt>
                <c:pt idx="4">
                  <c:v>0.03</c:v>
                </c:pt>
                <c:pt idx="5">
                  <c:v>0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40C-458B-8DF7-3E518892CC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Printed magazines and digital magazine content serve different needs</c:v>
                </c:pt>
                <c:pt idx="1">
                  <c:v>Printed magazines are better for relaxing</c:v>
                </c:pt>
                <c:pt idx="2">
                  <c:v>Digital magazine content is better for quick access</c:v>
                </c:pt>
                <c:pt idx="3">
                  <c:v>Using magazines across formats makes them more valuable</c:v>
                </c:pt>
                <c:pt idx="4">
                  <c:v>Seeing magazines across platforms makes them more relevant</c:v>
                </c:pt>
                <c:pt idx="5">
                  <c:v>Printed magazines feel more premium than digital content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0.53</c:v>
                </c:pt>
                <c:pt idx="1">
                  <c:v>0.61</c:v>
                </c:pt>
                <c:pt idx="2">
                  <c:v>0.5</c:v>
                </c:pt>
                <c:pt idx="3">
                  <c:v>0.44</c:v>
                </c:pt>
                <c:pt idx="4">
                  <c:v>0.36</c:v>
                </c:pt>
                <c:pt idx="5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0-4750-9F06-1544572FA7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A65-43B5-9547-E4815F7A59F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85C-4106-A9B1-98FF03FABD41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5C-4106-A9B1-98FF03FABD41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2A65-43B5-9547-E4815F7A59FE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85C-4106-A9B1-98FF03FABD41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4E4EF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5C-4106-A9B1-98FF03FABD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Talked to someone about something I read</c:v>
                </c:pt>
                <c:pt idx="1">
                  <c:v>Trusted a brand more after reading a story about it</c:v>
                </c:pt>
                <c:pt idx="2">
                  <c:v>Considered buying something I saw advertised</c:v>
                </c:pt>
                <c:pt idx="3">
                  <c:v>Searched for more information</c:v>
                </c:pt>
                <c:pt idx="4">
                  <c:v>Visited a website</c:v>
                </c:pt>
                <c:pt idx="5">
                  <c:v>Talked to someone about a brand/product</c:v>
                </c:pt>
                <c:pt idx="6">
                  <c:v>Bought something I saw advertised</c:v>
                </c:pt>
                <c:pt idx="7">
                  <c:v>Felt positive toward a brand I read a story about</c:v>
                </c:pt>
                <c:pt idx="8">
                  <c:v>Been to an event I saw featured or advertised</c:v>
                </c:pt>
                <c:pt idx="9">
                  <c:v>Shared content with someone else (e.g. gave them the magazine, posted the content on social media etc.)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0.48</c:v>
                </c:pt>
                <c:pt idx="1">
                  <c:v>0.16</c:v>
                </c:pt>
                <c:pt idx="2">
                  <c:v>0.34</c:v>
                </c:pt>
                <c:pt idx="3">
                  <c:v>0.45</c:v>
                </c:pt>
                <c:pt idx="4">
                  <c:v>0.43</c:v>
                </c:pt>
                <c:pt idx="5">
                  <c:v>0.21</c:v>
                </c:pt>
                <c:pt idx="6">
                  <c:v>0.17</c:v>
                </c:pt>
                <c:pt idx="7">
                  <c:v>0.3</c:v>
                </c:pt>
                <c:pt idx="8">
                  <c:v>0.09</c:v>
                </c:pt>
                <c:pt idx="9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65-43B5-9547-E4815F7A5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6F4-4E2B-9476-91ECCA6C44CB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6F4-4E2B-9476-91ECCA6C44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Talked to someone about something I read</c:v>
                </c:pt>
                <c:pt idx="1">
                  <c:v>Trusted a brand more after reading a story about it</c:v>
                </c:pt>
                <c:pt idx="2">
                  <c:v>Considered buying something I saw advertised</c:v>
                </c:pt>
                <c:pt idx="3">
                  <c:v>Searched for more information</c:v>
                </c:pt>
                <c:pt idx="4">
                  <c:v>Visited a website</c:v>
                </c:pt>
                <c:pt idx="5">
                  <c:v>Talked to someone about a brand/product</c:v>
                </c:pt>
                <c:pt idx="6">
                  <c:v>Bought something I saw advertised</c:v>
                </c:pt>
                <c:pt idx="7">
                  <c:v>Felt positive toward a brand I read a story about</c:v>
                </c:pt>
                <c:pt idx="8">
                  <c:v>Been to an event I saw featured or advertised</c:v>
                </c:pt>
                <c:pt idx="9">
                  <c:v>Shared content with someone else (e.g. gave them the magazine, posted the content on social media etc.)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0.44</c:v>
                </c:pt>
                <c:pt idx="1">
                  <c:v>0.11</c:v>
                </c:pt>
                <c:pt idx="2">
                  <c:v>0.24</c:v>
                </c:pt>
                <c:pt idx="3">
                  <c:v>0.3</c:v>
                </c:pt>
                <c:pt idx="4">
                  <c:v>0.39</c:v>
                </c:pt>
                <c:pt idx="5">
                  <c:v>0.13</c:v>
                </c:pt>
                <c:pt idx="6">
                  <c:v>0.11</c:v>
                </c:pt>
                <c:pt idx="7">
                  <c:v>0.2</c:v>
                </c:pt>
                <c:pt idx="8">
                  <c:v>7.0000000000000007E-2</c:v>
                </c:pt>
                <c:pt idx="9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03-4F57-98E2-72BA1AA31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Talked to someone about something I read</c:v>
                </c:pt>
                <c:pt idx="1">
                  <c:v>Trusted a brand more after reading a story about it</c:v>
                </c:pt>
                <c:pt idx="2">
                  <c:v>Considered buying something I saw advertised</c:v>
                </c:pt>
                <c:pt idx="3">
                  <c:v>Searched for more information</c:v>
                </c:pt>
                <c:pt idx="4">
                  <c:v>Visited a website</c:v>
                </c:pt>
                <c:pt idx="5">
                  <c:v>Talked to someone about a brand/product</c:v>
                </c:pt>
                <c:pt idx="6">
                  <c:v>Bought something I saw advertised</c:v>
                </c:pt>
                <c:pt idx="7">
                  <c:v>Felt positive toward a brand I read a story about</c:v>
                </c:pt>
                <c:pt idx="8">
                  <c:v>Been to an event I saw featured or advertised</c:v>
                </c:pt>
                <c:pt idx="9">
                  <c:v>Shared content with someone else (e.g. gave them the magazine, posted the content on social media etc.)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0.45</c:v>
                </c:pt>
                <c:pt idx="1">
                  <c:v>0.19</c:v>
                </c:pt>
                <c:pt idx="2">
                  <c:v>0.33</c:v>
                </c:pt>
                <c:pt idx="3">
                  <c:v>0.44</c:v>
                </c:pt>
                <c:pt idx="4">
                  <c:v>0.5</c:v>
                </c:pt>
                <c:pt idx="5">
                  <c:v>0.21</c:v>
                </c:pt>
                <c:pt idx="6">
                  <c:v>0.16</c:v>
                </c:pt>
                <c:pt idx="7">
                  <c:v>0.28000000000000003</c:v>
                </c:pt>
                <c:pt idx="8">
                  <c:v>0.06</c:v>
                </c:pt>
                <c:pt idx="9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D-4EBD-A103-57E5346B7E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LAST MONTH USER</c:v>
                </c:pt>
              </c:strCache>
            </c:strRef>
          </c:tx>
          <c:spPr>
            <a:solidFill>
              <a:srgbClr val="ADC9DB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5585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36A-4553-897F-A5402E76E7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Talked to someone about something I read</c:v>
                </c:pt>
                <c:pt idx="1">
                  <c:v>Trusted a brand more after reading a story about it</c:v>
                </c:pt>
                <c:pt idx="2">
                  <c:v>Considered buying something I saw advertised</c:v>
                </c:pt>
                <c:pt idx="3">
                  <c:v>Searched for more information</c:v>
                </c:pt>
                <c:pt idx="4">
                  <c:v>Visited a website</c:v>
                </c:pt>
                <c:pt idx="5">
                  <c:v>Talked to someone about a brand/product</c:v>
                </c:pt>
                <c:pt idx="6">
                  <c:v>Bought something I saw advertised</c:v>
                </c:pt>
                <c:pt idx="7">
                  <c:v>Felt positive toward a brand I read a story about</c:v>
                </c:pt>
                <c:pt idx="8">
                  <c:v>Been to an event I saw featured or advertised</c:v>
                </c:pt>
                <c:pt idx="9">
                  <c:v>Shared content with someone else (e.g. gave them the magazine, posted the content on social media etc.)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0.36</c:v>
                </c:pt>
                <c:pt idx="1">
                  <c:v>0.1</c:v>
                </c:pt>
                <c:pt idx="2">
                  <c:v>0.26</c:v>
                </c:pt>
                <c:pt idx="3">
                  <c:v>0.35</c:v>
                </c:pt>
                <c:pt idx="4">
                  <c:v>0.39</c:v>
                </c:pt>
                <c:pt idx="5">
                  <c:v>0.15</c:v>
                </c:pt>
                <c:pt idx="6">
                  <c:v>0.09</c:v>
                </c:pt>
                <c:pt idx="7">
                  <c:v>0.23</c:v>
                </c:pt>
                <c:pt idx="8">
                  <c:v>0.06</c:v>
                </c:pt>
                <c:pt idx="9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56-40B8-AE28-C1C01DC1E6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596400"/>
        <c:axId val="1246604320"/>
      </c:barChart>
      <c:catAx>
        <c:axId val="124659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04320"/>
        <c:crosses val="autoZero"/>
        <c:auto val="1"/>
        <c:lblAlgn val="ctr"/>
        <c:lblOffset val="100"/>
        <c:noMultiLvlLbl val="0"/>
      </c:catAx>
      <c:valAx>
        <c:axId val="1246604320"/>
        <c:scaling>
          <c:orientation val="minMax"/>
          <c:max val="1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2465964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Live or scheduled TV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0.92</c:v>
                </c:pt>
                <c:pt idx="1">
                  <c:v>0.02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0.01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Streaming/ on-demand TV*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0.96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</c:v>
                </c:pt>
                <c:pt idx="5">
                  <c:v>0.01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Online video*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0.9</c:v>
                </c:pt>
                <c:pt idx="1">
                  <c:v>0.03</c:v>
                </c:pt>
                <c:pt idx="2">
                  <c:v>0.04</c:v>
                </c:pt>
                <c:pt idx="3">
                  <c:v>0.02</c:v>
                </c:pt>
                <c:pt idx="4">
                  <c:v>0.01</c:v>
                </c:pt>
                <c:pt idx="5">
                  <c:v>0.01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62133240496067E-2"/>
          <c:y val="4.832289796258625E-2"/>
          <c:w val="0.29035053170539582"/>
          <c:h val="0.90335420407482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Social media*</c:v>
                </c:pt>
              </c:strCache>
            </c:strRef>
          </c:tx>
          <c:spPr>
            <a:solidFill>
              <a:srgbClr val="726BA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EE-4511-9BA1-555096C596EB}"/>
              </c:ext>
            </c:extLst>
          </c:dPt>
          <c:dPt>
            <c:idx val="2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EE-4511-9BA1-555096C596EB}"/>
              </c:ext>
            </c:extLst>
          </c:dPt>
          <c:dPt>
            <c:idx val="3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EE-4511-9BA1-555096C596EB}"/>
              </c:ext>
            </c:extLst>
          </c:dPt>
          <c:dPt>
            <c:idx val="4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EE-4511-9BA1-555096C596EB}"/>
              </c:ext>
            </c:extLst>
          </c:dPt>
          <c:dPt>
            <c:idx val="5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BEE-4511-9BA1-555096C596EB}"/>
              </c:ext>
            </c:extLst>
          </c:dPt>
          <c:dPt>
            <c:idx val="6"/>
            <c:invertIfNegative val="0"/>
            <c:bubble3D val="0"/>
            <c:spPr>
              <a:solidFill>
                <a:srgbClr val="726B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BEE-4511-9BA1-555096C596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At home</c:v>
                </c:pt>
                <c:pt idx="1">
                  <c:v>At work</c:v>
                </c:pt>
                <c:pt idx="2">
                  <c:v>Travelling/commuting</c:v>
                </c:pt>
                <c:pt idx="3">
                  <c:v>Public place</c:v>
                </c:pt>
                <c:pt idx="4">
                  <c:v>In a shop</c:v>
                </c:pt>
                <c:pt idx="5">
                  <c:v>Outdoors</c:v>
                </c:pt>
                <c:pt idx="6">
                  <c:v>Somewhere else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0.85</c:v>
                </c:pt>
                <c:pt idx="1">
                  <c:v>0.06</c:v>
                </c:pt>
                <c:pt idx="2">
                  <c:v>0.03</c:v>
                </c:pt>
                <c:pt idx="3">
                  <c:v>0.02</c:v>
                </c:pt>
                <c:pt idx="4">
                  <c:v>0.01</c:v>
                </c:pt>
                <c:pt idx="5">
                  <c:v>0.01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EE-4511-9BA1-555096C59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1548240"/>
        <c:axId val="1171552200"/>
      </c:barChart>
      <c:catAx>
        <c:axId val="1171548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552200"/>
        <c:crosses val="autoZero"/>
        <c:auto val="1"/>
        <c:lblAlgn val="ctr"/>
        <c:lblOffset val="100"/>
        <c:noMultiLvlLbl val="0"/>
      </c:catAx>
      <c:valAx>
        <c:axId val="1171552200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17154824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1104D-1D45-45DD-9B77-312031171B7C}" type="datetimeFigureOut">
              <a:rPr lang="en-NZ" smtClean="0"/>
              <a:t>14/08/2026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5C032-5F31-4D02-8BCE-C7C09D99A025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1114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5C032-5F31-4D02-8BCE-C7C09D99A025}" type="slidenum">
              <a:rPr lang="en-NZ" smtClean="0"/>
              <a:t>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35539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E4EE3-2D75-9871-712B-3B32F2400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86B05-18C3-1C12-D01C-A72045229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80E14-7F32-EB85-1B51-61C45D3ED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37619-CE05-AE15-ED00-87D3D87082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5C032-5F31-4D02-8BCE-C7C09D99A025}" type="slidenum">
              <a:rPr lang="en-NZ" smtClean="0"/>
              <a:t>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119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7AE3D-9E6D-E580-04F6-F28063EB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2D1C2E-A2F6-43AD-63DC-FA26DAF1A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3182DE-A8FF-24FA-0AAF-7B750FE365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FFA9D-FDE2-A3C1-9BB9-868BB3D9E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5C032-5F31-4D02-8BCE-C7C09D99A025}" type="slidenum">
              <a:rPr lang="en-NZ" smtClean="0"/>
              <a:t>10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2844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TextBox 1034">
            <a:extLst>
              <a:ext uri="{FF2B5EF4-FFF2-40B4-BE49-F238E27FC236}">
                <a16:creationId xmlns:a16="http://schemas.microsoft.com/office/drawing/2014/main" id="{53595E79-61B7-73DF-6259-DBD5AAC51358}"/>
              </a:ext>
            </a:extLst>
          </p:cNvPr>
          <p:cNvSpPr txBox="1"/>
          <p:nvPr userDrawn="1"/>
        </p:nvSpPr>
        <p:spPr>
          <a:xfrm>
            <a:off x="592435" y="3791859"/>
            <a:ext cx="693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800" dirty="0">
                <a:solidFill>
                  <a:schemeClr val="tx1"/>
                </a:solidFill>
              </a:rPr>
              <a:t>Magazine Publishers Association</a:t>
            </a:r>
          </a:p>
        </p:txBody>
      </p:sp>
      <p:sp>
        <p:nvSpPr>
          <p:cNvPr id="1043" name="Picture Placeholder 1042">
            <a:extLst>
              <a:ext uri="{FF2B5EF4-FFF2-40B4-BE49-F238E27FC236}">
                <a16:creationId xmlns:a16="http://schemas.microsoft.com/office/drawing/2014/main" id="{907C8EC1-C00D-767F-66DD-D0A4D55FD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 flipV="1">
            <a:off x="7385902" y="0"/>
            <a:ext cx="4806098" cy="6872514"/>
          </a:xfrm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  <p:txBody>
          <a:bodyPr/>
          <a:lstStyle/>
          <a:p>
            <a:endParaRPr lang="en-NZ" dirty="0"/>
          </a:p>
        </p:txBody>
      </p:sp>
      <p:sp>
        <p:nvSpPr>
          <p:cNvPr id="1062" name="TextBox 1061">
            <a:extLst>
              <a:ext uri="{FF2B5EF4-FFF2-40B4-BE49-F238E27FC236}">
                <a16:creationId xmlns:a16="http://schemas.microsoft.com/office/drawing/2014/main" id="{AED7E546-7D87-B6FC-CB91-36FDB6076126}"/>
              </a:ext>
            </a:extLst>
          </p:cNvPr>
          <p:cNvSpPr txBox="1"/>
          <p:nvPr userDrawn="1"/>
        </p:nvSpPr>
        <p:spPr>
          <a:xfrm>
            <a:off x="592435" y="5536465"/>
            <a:ext cx="2857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accent1"/>
                </a:solidFill>
              </a:rPr>
              <a:t>Martelletti Consulting  |  June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72957-732E-5CE2-1E84-114EF8C5C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435" y="4381478"/>
            <a:ext cx="8349342" cy="83792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Master title style</a:t>
            </a:r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955BF-345D-F908-308D-7BFEEDCD3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5" y="612119"/>
            <a:ext cx="4766969" cy="16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1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1"/>
            <a:ext cx="2559540" cy="12162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12162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817451"/>
            <a:ext cx="2560087" cy="31515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902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4078218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1"/>
            <a:ext cx="3677139" cy="106551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436409"/>
            <a:ext cx="3677139" cy="854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60" y="2290713"/>
            <a:ext cx="3677924" cy="3678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1173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4796064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172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4FD7D4-A2FC-827F-996E-51AFA9FAEE41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0"/>
            <a:ext cx="2483339" cy="191769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60" y="2247899"/>
            <a:ext cx="2483869" cy="3721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49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4FD7D4-A2FC-827F-996E-51AFA9FAEE41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1"/>
            <a:ext cx="2483339" cy="1130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60" y="1460501"/>
            <a:ext cx="2483869" cy="4508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5519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B21716-D074-3502-AEC8-69A8B81CA631}"/>
              </a:ext>
            </a:extLst>
          </p:cNvPr>
          <p:cNvSpPr/>
          <p:nvPr userDrawn="1"/>
        </p:nvSpPr>
        <p:spPr>
          <a:xfrm>
            <a:off x="3135086" y="101599"/>
            <a:ext cx="8961664" cy="5480049"/>
          </a:xfrm>
          <a:prstGeom prst="rect">
            <a:avLst/>
          </a:prstGeom>
          <a:solidFill>
            <a:srgbClr val="9D98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4FD7D4-A2FC-827F-996E-51AFA9FAEE41}"/>
              </a:ext>
            </a:extLst>
          </p:cNvPr>
          <p:cNvSpPr/>
          <p:nvPr userDrawn="1"/>
        </p:nvSpPr>
        <p:spPr>
          <a:xfrm>
            <a:off x="95250" y="101600"/>
            <a:ext cx="3041650" cy="548005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60" y="3759200"/>
            <a:ext cx="2483869" cy="140017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F0D1-CE43-FA41-7295-C61BE46A30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602" y="101599"/>
            <a:ext cx="11995148" cy="23050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2667000"/>
            <a:ext cx="2483339" cy="97790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6031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F829CF-6B13-0FA1-6AE5-5C059625E268}"/>
              </a:ext>
            </a:extLst>
          </p:cNvPr>
          <p:cNvSpPr/>
          <p:nvPr userDrawn="1"/>
        </p:nvSpPr>
        <p:spPr>
          <a:xfrm>
            <a:off x="3136900" y="101600"/>
            <a:ext cx="8946000" cy="66548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1"/>
            <a:ext cx="2559540" cy="12162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12162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817451"/>
            <a:ext cx="2560087" cy="31515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408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599"/>
            <a:ext cx="11995150" cy="2048759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0" y="207650"/>
            <a:ext cx="11545280" cy="36738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360" y="641022"/>
            <a:ext cx="11545280" cy="3565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60" y="1084734"/>
            <a:ext cx="11545280" cy="9525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666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477B8D-775F-B1AD-12CD-C91ECBC12521}"/>
              </a:ext>
            </a:extLst>
          </p:cNvPr>
          <p:cNvSpPr/>
          <p:nvPr userDrawn="1"/>
        </p:nvSpPr>
        <p:spPr>
          <a:xfrm>
            <a:off x="98400" y="101599"/>
            <a:ext cx="11995200" cy="6654801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317500"/>
            <a:ext cx="6515100" cy="12065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3200" b="1" kern="1200" dirty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1524000"/>
            <a:ext cx="6515100" cy="4699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677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16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accent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Picture Placeholder 1042">
            <a:extLst>
              <a:ext uri="{FF2B5EF4-FFF2-40B4-BE49-F238E27FC236}">
                <a16:creationId xmlns:a16="http://schemas.microsoft.com/office/drawing/2014/main" id="{907C8EC1-C00D-767F-66DD-D0A4D55FD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 flipV="1">
            <a:off x="7385902" y="0"/>
            <a:ext cx="4806098" cy="6872514"/>
          </a:xfrm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  <p:txBody>
          <a:bodyPr/>
          <a:lstStyle/>
          <a:p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1FD34-C868-93BE-71CA-9748F5A38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846" y="4355100"/>
            <a:ext cx="8349342" cy="83792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78066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D3D151-1B8B-800F-9D5D-3638B19402B8}"/>
              </a:ext>
            </a:extLst>
          </p:cNvPr>
          <p:cNvSpPr/>
          <p:nvPr userDrawn="1"/>
        </p:nvSpPr>
        <p:spPr>
          <a:xfrm>
            <a:off x="9239250" y="101600"/>
            <a:ext cx="2847975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C35170B-0855-AE89-1F76-B68B502C51C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565482" y="1253331"/>
            <a:ext cx="2195511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400"/>
              </a:spcBef>
              <a:buNone/>
              <a:defRPr sz="1400"/>
            </a:lvl1pPr>
            <a:lvl2pPr marL="447675" indent="-180975">
              <a:lnSpc>
                <a:spcPct val="110000"/>
              </a:lnSpc>
              <a:spcBef>
                <a:spcPts val="1400"/>
              </a:spcBef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enter insights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4102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41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726BAE">
            <a:alpha val="6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6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1" y="672855"/>
            <a:ext cx="10210800" cy="98889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2" y="1758584"/>
            <a:ext cx="10210800" cy="6064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 b="1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717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460" y="584935"/>
            <a:ext cx="5354517" cy="58444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Master 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1" y="1230927"/>
            <a:ext cx="4852743" cy="404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 b="1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31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460" y="584935"/>
            <a:ext cx="5354517" cy="58444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Master 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1" y="1230927"/>
            <a:ext cx="9912229" cy="404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 b="1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073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1" y="584935"/>
            <a:ext cx="3143739" cy="153401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2" y="2329962"/>
            <a:ext cx="3143128" cy="4141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5084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1"/>
            <a:ext cx="2559540" cy="12162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7248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540001"/>
            <a:ext cx="2560087" cy="3429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907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332485-F6FE-08C7-E3B7-FB64E18C6AB2}"/>
              </a:ext>
            </a:extLst>
          </p:cNvPr>
          <p:cNvSpPr/>
          <p:nvPr userDrawn="1"/>
        </p:nvSpPr>
        <p:spPr>
          <a:xfrm>
            <a:off x="95250" y="101600"/>
            <a:ext cx="3041650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81037-AC77-BF6C-0E70-63DA60334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361" y="330202"/>
            <a:ext cx="2559540" cy="65942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NZ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 style</a:t>
            </a:r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9E2FF-D806-9981-60F3-C48CEA677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078526"/>
            <a:ext cx="2559540" cy="7248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0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9184F3-8B02-4757-B5D9-9FAE9413A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1930401"/>
            <a:ext cx="2560087" cy="31623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563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12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5" r:id="rId4"/>
    <p:sldLayoutId id="2147483668" r:id="rId5"/>
    <p:sldLayoutId id="2147483670" r:id="rId6"/>
    <p:sldLayoutId id="2147483669" r:id="rId7"/>
    <p:sldLayoutId id="2147483671" r:id="rId8"/>
    <p:sldLayoutId id="2147483677" r:id="rId9"/>
    <p:sldLayoutId id="2147483673" r:id="rId10"/>
    <p:sldLayoutId id="2147483676" r:id="rId11"/>
    <p:sldLayoutId id="2147483680" r:id="rId12"/>
    <p:sldLayoutId id="2147483679" r:id="rId13"/>
    <p:sldLayoutId id="2147483681" r:id="rId14"/>
    <p:sldLayoutId id="2147483682" r:id="rId15"/>
    <p:sldLayoutId id="2147483674" r:id="rId16"/>
    <p:sldLayoutId id="2147483672" r:id="rId17"/>
    <p:sldLayoutId id="2147483675" r:id="rId18"/>
    <p:sldLayoutId id="2147483651" r:id="rId19"/>
    <p:sldLayoutId id="2147483661" r:id="rId20"/>
    <p:sldLayoutId id="214748365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chart" Target="../charts/chart31.xml"/><Relationship Id="rId26" Type="http://schemas.openxmlformats.org/officeDocument/2006/relationships/chart" Target="../charts/chart39.xml"/><Relationship Id="rId3" Type="http://schemas.openxmlformats.org/officeDocument/2006/relationships/image" Target="../media/image14.png"/><Relationship Id="rId21" Type="http://schemas.openxmlformats.org/officeDocument/2006/relationships/chart" Target="../charts/chart3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chart" Target="../charts/chart30.xml"/><Relationship Id="rId25" Type="http://schemas.openxmlformats.org/officeDocument/2006/relationships/chart" Target="../charts/chart38.xml"/><Relationship Id="rId2" Type="http://schemas.openxmlformats.org/officeDocument/2006/relationships/notesSlide" Target="../notesSlides/notesSlide3.xml"/><Relationship Id="rId16" Type="http://schemas.openxmlformats.org/officeDocument/2006/relationships/chart" Target="../charts/chart29.xml"/><Relationship Id="rId20" Type="http://schemas.openxmlformats.org/officeDocument/2006/relationships/chart" Target="../charts/chart3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chart" Target="../charts/chart37.xml"/><Relationship Id="rId5" Type="http://schemas.openxmlformats.org/officeDocument/2006/relationships/image" Target="../media/image16.png"/><Relationship Id="rId15" Type="http://schemas.openxmlformats.org/officeDocument/2006/relationships/chart" Target="../charts/chart28.xml"/><Relationship Id="rId23" Type="http://schemas.openxmlformats.org/officeDocument/2006/relationships/chart" Target="../charts/chart36.xml"/><Relationship Id="rId10" Type="http://schemas.openxmlformats.org/officeDocument/2006/relationships/image" Target="../media/image21.png"/><Relationship Id="rId19" Type="http://schemas.openxmlformats.org/officeDocument/2006/relationships/chart" Target="../charts/chart32.xml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chart" Target="../charts/chart35.xml"/><Relationship Id="rId27" Type="http://schemas.openxmlformats.org/officeDocument/2006/relationships/chart" Target="../charts/char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50.xml"/><Relationship Id="rId4" Type="http://schemas.openxmlformats.org/officeDocument/2006/relationships/chart" Target="../charts/char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54.xml"/><Relationship Id="rId4" Type="http://schemas.openxmlformats.org/officeDocument/2006/relationships/chart" Target="../charts/chart5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chart" Target="../charts/chart5.xml"/><Relationship Id="rId26" Type="http://schemas.openxmlformats.org/officeDocument/2006/relationships/chart" Target="../charts/chart13.xml"/><Relationship Id="rId3" Type="http://schemas.openxmlformats.org/officeDocument/2006/relationships/image" Target="../media/image14.png"/><Relationship Id="rId21" Type="http://schemas.openxmlformats.org/officeDocument/2006/relationships/chart" Target="../charts/chart8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chart" Target="../charts/chart4.xml"/><Relationship Id="rId25" Type="http://schemas.openxmlformats.org/officeDocument/2006/relationships/chart" Target="../charts/chart12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3.xml"/><Relationship Id="rId20" Type="http://schemas.openxmlformats.org/officeDocument/2006/relationships/chart" Target="../charts/chart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chart" Target="../charts/chart11.xml"/><Relationship Id="rId5" Type="http://schemas.openxmlformats.org/officeDocument/2006/relationships/image" Target="../media/image16.png"/><Relationship Id="rId15" Type="http://schemas.openxmlformats.org/officeDocument/2006/relationships/chart" Target="../charts/chart2.xml"/><Relationship Id="rId23" Type="http://schemas.openxmlformats.org/officeDocument/2006/relationships/chart" Target="../charts/chart10.xml"/><Relationship Id="rId10" Type="http://schemas.openxmlformats.org/officeDocument/2006/relationships/image" Target="../media/image21.png"/><Relationship Id="rId19" Type="http://schemas.openxmlformats.org/officeDocument/2006/relationships/chart" Target="../charts/chart6.xml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chart" Target="../charts/chart9.xml"/><Relationship Id="rId27" Type="http://schemas.openxmlformats.org/officeDocument/2006/relationships/chart" Target="../charts/char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chart" Target="../charts/chart18.xml"/><Relationship Id="rId26" Type="http://schemas.openxmlformats.org/officeDocument/2006/relationships/chart" Target="../charts/chart26.xml"/><Relationship Id="rId3" Type="http://schemas.openxmlformats.org/officeDocument/2006/relationships/image" Target="../media/image14.png"/><Relationship Id="rId21" Type="http://schemas.openxmlformats.org/officeDocument/2006/relationships/chart" Target="../charts/chart21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chart" Target="../charts/chart17.xml"/><Relationship Id="rId25" Type="http://schemas.openxmlformats.org/officeDocument/2006/relationships/chart" Target="../charts/chart25.xml"/><Relationship Id="rId2" Type="http://schemas.openxmlformats.org/officeDocument/2006/relationships/notesSlide" Target="../notesSlides/notesSlide2.xml"/><Relationship Id="rId16" Type="http://schemas.openxmlformats.org/officeDocument/2006/relationships/chart" Target="../charts/chart16.xml"/><Relationship Id="rId20" Type="http://schemas.openxmlformats.org/officeDocument/2006/relationships/chart" Target="../charts/chart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chart" Target="../charts/chart24.xml"/><Relationship Id="rId5" Type="http://schemas.openxmlformats.org/officeDocument/2006/relationships/image" Target="../media/image16.png"/><Relationship Id="rId15" Type="http://schemas.openxmlformats.org/officeDocument/2006/relationships/chart" Target="../charts/chart15.xml"/><Relationship Id="rId23" Type="http://schemas.openxmlformats.org/officeDocument/2006/relationships/chart" Target="../charts/chart23.xml"/><Relationship Id="rId10" Type="http://schemas.openxmlformats.org/officeDocument/2006/relationships/image" Target="../media/image21.png"/><Relationship Id="rId19" Type="http://schemas.openxmlformats.org/officeDocument/2006/relationships/chart" Target="../charts/chart19.xml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chart" Target="../charts/chart22.xml"/><Relationship Id="rId27" Type="http://schemas.openxmlformats.org/officeDocument/2006/relationships/chart" Target="../charts/char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4BD4AA-0A11-7693-6751-C1902C83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35" y="4381478"/>
            <a:ext cx="8349342" cy="837929"/>
          </a:xfrm>
        </p:spPr>
        <p:txBody>
          <a:bodyPr/>
          <a:lstStyle/>
          <a:p>
            <a:r>
              <a:rPr lang="en-NZ" dirty="0"/>
              <a:t>Quality of Attention Index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BDF8B9A-C732-ADD4-5266-284D62F3F6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9F4AF5-6025-7967-E6B1-29A47920FE89}"/>
              </a:ext>
            </a:extLst>
          </p:cNvPr>
          <p:cNvSpPr/>
          <p:nvPr/>
        </p:nvSpPr>
        <p:spPr>
          <a:xfrm rot="1370959">
            <a:off x="6667600" y="1527480"/>
            <a:ext cx="4250660" cy="3803040"/>
          </a:xfrm>
          <a:custGeom>
            <a:avLst/>
            <a:gdLst>
              <a:gd name="csX0" fmla="*/ 0 w 4250660"/>
              <a:gd name="csY0" fmla="*/ 375006 h 3803040"/>
              <a:gd name="csX1" fmla="*/ 889958 w 4250660"/>
              <a:gd name="csY1" fmla="*/ 0 h 3803040"/>
              <a:gd name="csX2" fmla="*/ 4250660 w 4250660"/>
              <a:gd name="csY2" fmla="*/ 2714091 h 3803040"/>
              <a:gd name="csX3" fmla="*/ 4250660 w 4250660"/>
              <a:gd name="csY3" fmla="*/ 3795705 h 3803040"/>
              <a:gd name="csX4" fmla="*/ 4244737 w 4250660"/>
              <a:gd name="csY4" fmla="*/ 3803040 h 3803040"/>
              <a:gd name="csX5" fmla="*/ 0 w 4250660"/>
              <a:gd name="csY5" fmla="*/ 375006 h 3803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50660" h="3803040">
                <a:moveTo>
                  <a:pt x="0" y="375006"/>
                </a:moveTo>
                <a:lnTo>
                  <a:pt x="889958" y="0"/>
                </a:lnTo>
                <a:lnTo>
                  <a:pt x="4250660" y="2714091"/>
                </a:lnTo>
                <a:lnTo>
                  <a:pt x="4250660" y="3795705"/>
                </a:lnTo>
                <a:lnTo>
                  <a:pt x="4244737" y="3803040"/>
                </a:lnTo>
                <a:lnTo>
                  <a:pt x="0" y="375006"/>
                </a:lnTo>
                <a:close/>
              </a:path>
            </a:pathLst>
          </a:cu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56326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E1042-2201-D12E-2A2A-9E5093835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62">
            <a:extLst>
              <a:ext uri="{FF2B5EF4-FFF2-40B4-BE49-F238E27FC236}">
                <a16:creationId xmlns:a16="http://schemas.microsoft.com/office/drawing/2014/main" id="{25E59FB3-E5D3-9760-9D67-B40032865C45}"/>
              </a:ext>
            </a:extLst>
          </p:cNvPr>
          <p:cNvSpPr/>
          <p:nvPr/>
        </p:nvSpPr>
        <p:spPr>
          <a:xfrm>
            <a:off x="82828" y="3016759"/>
            <a:ext cx="12026344" cy="248185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79F90-D8E7-EDAE-3995-E597F3CE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0" y="207650"/>
            <a:ext cx="11545280" cy="367383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B7084-83B8-462C-92AF-99B6D6C33F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360" y="641022"/>
            <a:ext cx="11545280" cy="356516"/>
          </a:xfrm>
        </p:spPr>
        <p:txBody>
          <a:bodyPr/>
          <a:lstStyle/>
          <a:p>
            <a:r>
              <a:rPr lang="en-NZ" dirty="0"/>
              <a:t>Q7.  How long did you spend?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743F3C-1707-BC8B-85F4-0D7982EB00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600" dirty="0"/>
              <a:t>Almost half engaging with their printed magazine for 16 minutes plus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600" dirty="0"/>
              <a:t>One in five engaging with magazine websites or apps for between 16 and 30 minutes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AD92D-EE17-6FEB-2125-1ECF62C3B5EA}"/>
              </a:ext>
            </a:extLst>
          </p:cNvPr>
          <p:cNvSpPr txBox="1"/>
          <p:nvPr/>
        </p:nvSpPr>
        <p:spPr>
          <a:xfrm>
            <a:off x="304799" y="6351945"/>
            <a:ext cx="4192867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1C661F0-3827-E7F7-8918-43A185E07EB2}"/>
              </a:ext>
            </a:extLst>
          </p:cNvPr>
          <p:cNvGrpSpPr/>
          <p:nvPr/>
        </p:nvGrpSpPr>
        <p:grpSpPr>
          <a:xfrm>
            <a:off x="1150669" y="2859789"/>
            <a:ext cx="562124" cy="562124"/>
            <a:chOff x="3478696" y="826243"/>
            <a:chExt cx="562124" cy="56212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DC820791-02F2-3F76-EE92-7C7592F02B0C}"/>
                </a:ext>
              </a:extLst>
            </p:cNvPr>
            <p:cNvSpPr/>
            <p:nvPr/>
          </p:nvSpPr>
          <p:spPr>
            <a:xfrm>
              <a:off x="347869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10A347E0-158D-E044-5C06-70BBF809F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575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B077162-3C32-AF3B-9ED9-EB9A953B3E15}"/>
              </a:ext>
            </a:extLst>
          </p:cNvPr>
          <p:cNvGrpSpPr/>
          <p:nvPr/>
        </p:nvGrpSpPr>
        <p:grpSpPr>
          <a:xfrm>
            <a:off x="1971781" y="2859789"/>
            <a:ext cx="562124" cy="562124"/>
            <a:chOff x="4088856" y="826243"/>
            <a:chExt cx="562124" cy="562124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AB91BAD-8587-4C5C-BE1A-10BDFCD15B87}"/>
                </a:ext>
              </a:extLst>
            </p:cNvPr>
            <p:cNvSpPr/>
            <p:nvPr/>
          </p:nvSpPr>
          <p:spPr>
            <a:xfrm>
              <a:off x="40888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538544F5-E6AA-C4AC-FC53-D8CC0AA33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59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BC14960-9888-59FA-5B60-B770A5569B4C}"/>
              </a:ext>
            </a:extLst>
          </p:cNvPr>
          <p:cNvGrpSpPr/>
          <p:nvPr/>
        </p:nvGrpSpPr>
        <p:grpSpPr>
          <a:xfrm>
            <a:off x="2792767" y="2859789"/>
            <a:ext cx="562124" cy="562124"/>
            <a:chOff x="4831338" y="826243"/>
            <a:chExt cx="562124" cy="56212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BCA75ABE-2025-0BDD-6B6C-91244692ECE3}"/>
                </a:ext>
              </a:extLst>
            </p:cNvPr>
            <p:cNvSpPr/>
            <p:nvPr/>
          </p:nvSpPr>
          <p:spPr>
            <a:xfrm>
              <a:off x="483133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9D8366F-0A66-5906-12F7-AB9ABB0E2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840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0C50AF5-73F9-5C37-3B12-AA6CCDFA6FDF}"/>
              </a:ext>
            </a:extLst>
          </p:cNvPr>
          <p:cNvGrpSpPr/>
          <p:nvPr/>
        </p:nvGrpSpPr>
        <p:grpSpPr>
          <a:xfrm>
            <a:off x="3613753" y="2859789"/>
            <a:ext cx="562124" cy="562124"/>
            <a:chOff x="5441498" y="826243"/>
            <a:chExt cx="562124" cy="56212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50A3DAF-F516-B5A3-581B-E5E4A6600FBC}"/>
                </a:ext>
              </a:extLst>
            </p:cNvPr>
            <p:cNvSpPr/>
            <p:nvPr/>
          </p:nvSpPr>
          <p:spPr>
            <a:xfrm>
              <a:off x="544149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BCD66E69-F27A-93C7-A6BB-EE61C2F1A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856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FDC6666-2027-9961-D8F2-2702BC9F3582}"/>
              </a:ext>
            </a:extLst>
          </p:cNvPr>
          <p:cNvGrpSpPr/>
          <p:nvPr/>
        </p:nvGrpSpPr>
        <p:grpSpPr>
          <a:xfrm>
            <a:off x="4434739" y="2859789"/>
            <a:ext cx="562124" cy="562124"/>
            <a:chOff x="6052748" y="826243"/>
            <a:chExt cx="562124" cy="56212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CFE3D25F-FF31-655F-C1BF-3337C6DA1027}"/>
                </a:ext>
              </a:extLst>
            </p:cNvPr>
            <p:cNvSpPr/>
            <p:nvPr/>
          </p:nvSpPr>
          <p:spPr>
            <a:xfrm>
              <a:off x="605274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C9D72A1-DEE2-DA79-110C-B4CFAF68C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981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E54F187-D6A3-F7BE-4665-6AE7BFAA620C}"/>
              </a:ext>
            </a:extLst>
          </p:cNvPr>
          <p:cNvGrpSpPr/>
          <p:nvPr/>
        </p:nvGrpSpPr>
        <p:grpSpPr>
          <a:xfrm>
            <a:off x="6076711" y="2859789"/>
            <a:ext cx="562124" cy="562124"/>
            <a:chOff x="6662908" y="826243"/>
            <a:chExt cx="562124" cy="562124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DB8E0688-6A22-C667-19CB-D0D01ABDD06E}"/>
                </a:ext>
              </a:extLst>
            </p:cNvPr>
            <p:cNvSpPr/>
            <p:nvPr/>
          </p:nvSpPr>
          <p:spPr>
            <a:xfrm>
              <a:off x="666290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367658DC-EA7F-A809-B2E8-251D6CCAC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97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7A366BF-23B0-6E8D-B1F2-60D55ABDC581}"/>
              </a:ext>
            </a:extLst>
          </p:cNvPr>
          <p:cNvGrpSpPr/>
          <p:nvPr/>
        </p:nvGrpSpPr>
        <p:grpSpPr>
          <a:xfrm>
            <a:off x="6897697" y="2859789"/>
            <a:ext cx="562124" cy="562124"/>
            <a:chOff x="7883228" y="826243"/>
            <a:chExt cx="562124" cy="562124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BFFE838-E7C3-D582-575E-3511A249D51D}"/>
                </a:ext>
              </a:extLst>
            </p:cNvPr>
            <p:cNvSpPr/>
            <p:nvPr/>
          </p:nvSpPr>
          <p:spPr>
            <a:xfrm>
              <a:off x="788322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B10E4CA6-D36D-4DA5-0F83-844E81F37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029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2E636FD-4C1C-A240-D0E2-6CE11902ECCD}"/>
              </a:ext>
            </a:extLst>
          </p:cNvPr>
          <p:cNvGrpSpPr/>
          <p:nvPr/>
        </p:nvGrpSpPr>
        <p:grpSpPr>
          <a:xfrm>
            <a:off x="7718683" y="2859789"/>
            <a:ext cx="562124" cy="562124"/>
            <a:chOff x="8556180" y="826243"/>
            <a:chExt cx="562124" cy="562124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AED2F01-8BCC-54CC-7573-9A4421029E08}"/>
                </a:ext>
              </a:extLst>
            </p:cNvPr>
            <p:cNvSpPr/>
            <p:nvPr/>
          </p:nvSpPr>
          <p:spPr>
            <a:xfrm>
              <a:off x="855618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4E83BADE-882A-217D-1FE9-E5DA8D33C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324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CC750465-B178-0115-A066-46BF0FB04AD5}"/>
              </a:ext>
            </a:extLst>
          </p:cNvPr>
          <p:cNvGrpSpPr/>
          <p:nvPr/>
        </p:nvGrpSpPr>
        <p:grpSpPr>
          <a:xfrm>
            <a:off x="8539669" y="2859789"/>
            <a:ext cx="562124" cy="562124"/>
            <a:chOff x="9166340" y="826243"/>
            <a:chExt cx="562124" cy="562124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3A5A3A0A-E197-46A4-040F-A5FDFF7689BB}"/>
                </a:ext>
              </a:extLst>
            </p:cNvPr>
            <p:cNvSpPr/>
            <p:nvPr/>
          </p:nvSpPr>
          <p:spPr>
            <a:xfrm>
              <a:off x="916634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DDB15C4A-323E-D3E1-D4F0-73B118379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340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87811A5-AB6B-268E-61A1-994B051E0F37}"/>
              </a:ext>
            </a:extLst>
          </p:cNvPr>
          <p:cNvGrpSpPr/>
          <p:nvPr/>
        </p:nvGrpSpPr>
        <p:grpSpPr>
          <a:xfrm>
            <a:off x="9360655" y="2859789"/>
            <a:ext cx="562124" cy="562124"/>
            <a:chOff x="9840256" y="826243"/>
            <a:chExt cx="562124" cy="562124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021589BA-F883-04E4-E091-80DAB055DE4B}"/>
                </a:ext>
              </a:extLst>
            </p:cNvPr>
            <p:cNvSpPr/>
            <p:nvPr/>
          </p:nvSpPr>
          <p:spPr>
            <a:xfrm>
              <a:off x="98402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E67EB579-4444-1118-7231-006D23B63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73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3E4B968-8BD8-63AF-F409-757EBCF54F08}"/>
              </a:ext>
            </a:extLst>
          </p:cNvPr>
          <p:cNvGrpSpPr/>
          <p:nvPr/>
        </p:nvGrpSpPr>
        <p:grpSpPr>
          <a:xfrm>
            <a:off x="11000017" y="2859789"/>
            <a:ext cx="562124" cy="562124"/>
            <a:chOff x="10450416" y="826243"/>
            <a:chExt cx="562124" cy="562124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33B2EAF9-91CA-93B5-152B-2A997A79BC04}"/>
                </a:ext>
              </a:extLst>
            </p:cNvPr>
            <p:cNvSpPr/>
            <p:nvPr/>
          </p:nvSpPr>
          <p:spPr>
            <a:xfrm>
              <a:off x="1045041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8BBF9D26-CF76-DE07-3F2B-1193029CE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747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01F2D19E-C9CA-8B18-A8E8-725E31E08D74}"/>
              </a:ext>
            </a:extLst>
          </p:cNvPr>
          <p:cNvGrpSpPr/>
          <p:nvPr/>
        </p:nvGrpSpPr>
        <p:grpSpPr>
          <a:xfrm>
            <a:off x="10181641" y="2859789"/>
            <a:ext cx="562124" cy="562124"/>
            <a:chOff x="11049673" y="826603"/>
            <a:chExt cx="562124" cy="562124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736A764-AC8D-0C84-0819-4B57006988BE}"/>
                </a:ext>
              </a:extLst>
            </p:cNvPr>
            <p:cNvSpPr/>
            <p:nvPr/>
          </p:nvSpPr>
          <p:spPr>
            <a:xfrm>
              <a:off x="11049673" y="82660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0700A205-B028-A963-65A4-02EEF9AE8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86735" y="963665"/>
              <a:ext cx="288000" cy="2880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5906FE3-81CA-0223-55A9-D9409D6A150D}"/>
              </a:ext>
            </a:extLst>
          </p:cNvPr>
          <p:cNvGrpSpPr/>
          <p:nvPr/>
        </p:nvGrpSpPr>
        <p:grpSpPr>
          <a:xfrm>
            <a:off x="5255725" y="2859789"/>
            <a:ext cx="562124" cy="562124"/>
            <a:chOff x="5282342" y="2273379"/>
            <a:chExt cx="562124" cy="56212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0143550-BD9E-F16D-A33E-20681936FA9F}"/>
                </a:ext>
              </a:extLst>
            </p:cNvPr>
            <p:cNvSpPr/>
            <p:nvPr/>
          </p:nvSpPr>
          <p:spPr>
            <a:xfrm>
              <a:off x="5282342" y="2273379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884DC8AC-7DEA-E789-87DB-C5CE60D2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9404" y="2410441"/>
              <a:ext cx="288000" cy="288000"/>
            </a:xfrm>
            <a:prstGeom prst="rect">
              <a:avLst/>
            </a:prstGeom>
          </p:spPr>
        </p:pic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D642FFD8-74C2-D380-1E57-7C39F0827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037157"/>
              </p:ext>
            </p:extLst>
          </p:nvPr>
        </p:nvGraphicFramePr>
        <p:xfrm>
          <a:off x="79513" y="3551684"/>
          <a:ext cx="12026344" cy="2700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1719">
                  <a:extLst>
                    <a:ext uri="{9D8B030D-6E8A-4147-A177-3AD203B41FA5}">
                      <a16:colId xmlns:a16="http://schemas.microsoft.com/office/drawing/2014/main" val="367485933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0667317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40053838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680895310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440953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476735205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15630951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6865272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795703678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81104528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5662555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95130291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7690045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164320550"/>
                    </a:ext>
                  </a:extLst>
                </a:gridCol>
              </a:tblGrid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Less than 1 minute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94606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1–5 minutes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963377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6–15 minutes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950752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16–30 minutes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434695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31–60 minutes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934725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than 60 minutes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742432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sure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89749"/>
                  </a:ext>
                </a:extLst>
              </a:tr>
              <a:tr h="285685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222538"/>
                  </a:ext>
                </a:extLst>
              </a:tr>
              <a:tr h="218661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Base:  n=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362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350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597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37195"/>
                  </a:ext>
                </a:extLst>
              </a:tr>
            </a:tbl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83D62F0-7A54-CAE1-9F86-0E1A91DF5815}"/>
              </a:ext>
            </a:extLst>
          </p:cNvPr>
          <p:cNvSpPr txBox="1"/>
          <p:nvPr/>
        </p:nvSpPr>
        <p:spPr>
          <a:xfrm>
            <a:off x="1009324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Magazines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8BA34AF-5FDA-F49B-1508-0D0DC280AA26}"/>
              </a:ext>
            </a:extLst>
          </p:cNvPr>
          <p:cNvSpPr txBox="1"/>
          <p:nvPr/>
        </p:nvSpPr>
        <p:spPr>
          <a:xfrm>
            <a:off x="1830103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Magazine websites or apps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D0FC85A-6550-1DD4-49A0-DE1480D2503C}"/>
              </a:ext>
            </a:extLst>
          </p:cNvPr>
          <p:cNvSpPr txBox="1"/>
          <p:nvPr/>
        </p:nvSpPr>
        <p:spPr>
          <a:xfrm>
            <a:off x="2650882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newspapers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AA6FC74-B053-E851-95D6-759B91C69E7C}"/>
              </a:ext>
            </a:extLst>
          </p:cNvPr>
          <p:cNvSpPr txBox="1"/>
          <p:nvPr/>
        </p:nvSpPr>
        <p:spPr>
          <a:xfrm>
            <a:off x="3471661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Newspaper websites or apps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74FDD17F-2E04-1F6E-B0E7-536251E1E408}"/>
              </a:ext>
            </a:extLst>
          </p:cNvPr>
          <p:cNvSpPr txBox="1"/>
          <p:nvPr/>
        </p:nvSpPr>
        <p:spPr>
          <a:xfrm>
            <a:off x="4292440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Live or scheduled TV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6FFCDA2-B2C7-420E-BAEE-8D5DB98DE48E}"/>
              </a:ext>
            </a:extLst>
          </p:cNvPr>
          <p:cNvSpPr txBox="1"/>
          <p:nvPr/>
        </p:nvSpPr>
        <p:spPr>
          <a:xfrm>
            <a:off x="5933998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Online</a:t>
            </a:r>
            <a:br>
              <a:rPr lang="en-NZ" sz="800" dirty="0"/>
            </a:br>
            <a:r>
              <a:rPr lang="en-NZ" sz="800" dirty="0"/>
              <a:t>video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69E1E4E-E49B-8993-EC9C-CB2373C64DDD}"/>
              </a:ext>
            </a:extLst>
          </p:cNvPr>
          <p:cNvSpPr txBox="1"/>
          <p:nvPr/>
        </p:nvSpPr>
        <p:spPr>
          <a:xfrm>
            <a:off x="6754777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Social </a:t>
            </a:r>
            <a:br>
              <a:rPr lang="en-NZ" sz="800" dirty="0"/>
            </a:br>
            <a:r>
              <a:rPr lang="en-NZ" sz="800" dirty="0"/>
              <a:t>media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535386E5-A8A4-D6B4-E688-1073D63D983A}"/>
              </a:ext>
            </a:extLst>
          </p:cNvPr>
          <p:cNvSpPr txBox="1"/>
          <p:nvPr/>
        </p:nvSpPr>
        <p:spPr>
          <a:xfrm>
            <a:off x="7575556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Search </a:t>
            </a:r>
            <a:br>
              <a:rPr lang="en-NZ" sz="800" dirty="0"/>
            </a:br>
            <a:r>
              <a:rPr lang="en-NZ" sz="800" dirty="0"/>
              <a:t>engines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1C3653E-9BBF-7BE1-9048-C798AFE039CB}"/>
              </a:ext>
            </a:extLst>
          </p:cNvPr>
          <p:cNvSpPr txBox="1"/>
          <p:nvPr/>
        </p:nvSpPr>
        <p:spPr>
          <a:xfrm>
            <a:off x="8396335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Commercial radio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E729E8C7-677D-6369-064F-3A331CB00152}"/>
              </a:ext>
            </a:extLst>
          </p:cNvPr>
          <p:cNvSpPr txBox="1"/>
          <p:nvPr/>
        </p:nvSpPr>
        <p:spPr>
          <a:xfrm>
            <a:off x="9217114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Podcasts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B741DFA2-E02B-DB29-7609-F44ECDE2C590}"/>
              </a:ext>
            </a:extLst>
          </p:cNvPr>
          <p:cNvSpPr txBox="1"/>
          <p:nvPr/>
        </p:nvSpPr>
        <p:spPr>
          <a:xfrm>
            <a:off x="10037893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Outdoor advertising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3B1C068-4482-ECC0-2D4B-9CE66C6BB9F2}"/>
              </a:ext>
            </a:extLst>
          </p:cNvPr>
          <p:cNvSpPr txBox="1"/>
          <p:nvPr/>
        </p:nvSpPr>
        <p:spPr>
          <a:xfrm>
            <a:off x="10858672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Retail media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156527C-217B-FA38-2B02-108E68F98CAA}"/>
              </a:ext>
            </a:extLst>
          </p:cNvPr>
          <p:cNvSpPr txBox="1"/>
          <p:nvPr/>
        </p:nvSpPr>
        <p:spPr>
          <a:xfrm>
            <a:off x="5113219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Streaming/</a:t>
            </a:r>
            <a:br>
              <a:rPr lang="en-NZ" sz="800" dirty="0"/>
            </a:br>
            <a:r>
              <a:rPr lang="en-NZ" sz="800" dirty="0"/>
              <a:t>on-demand TV</a:t>
            </a:r>
          </a:p>
        </p:txBody>
      </p:sp>
      <p:graphicFrame>
        <p:nvGraphicFramePr>
          <p:cNvPr id="167" name="Chart 166">
            <a:extLst>
              <a:ext uri="{FF2B5EF4-FFF2-40B4-BE49-F238E27FC236}">
                <a16:creationId xmlns:a16="http://schemas.microsoft.com/office/drawing/2014/main" id="{FA48A1EA-88CE-B2A4-9F93-8BD2E1F55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748498"/>
              </p:ext>
            </p:extLst>
          </p:nvPr>
        </p:nvGraphicFramePr>
        <p:xfrm>
          <a:off x="127714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00" name="Chart 199">
            <a:extLst>
              <a:ext uri="{FF2B5EF4-FFF2-40B4-BE49-F238E27FC236}">
                <a16:creationId xmlns:a16="http://schemas.microsoft.com/office/drawing/2014/main" id="{46A581DE-9787-B04F-2F5D-AD71664CF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799090"/>
              </p:ext>
            </p:extLst>
          </p:nvPr>
        </p:nvGraphicFramePr>
        <p:xfrm>
          <a:off x="209796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201" name="Chart 200">
            <a:extLst>
              <a:ext uri="{FF2B5EF4-FFF2-40B4-BE49-F238E27FC236}">
                <a16:creationId xmlns:a16="http://schemas.microsoft.com/office/drawing/2014/main" id="{016298CF-01DF-7C46-A7AB-CD4374E7F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35166"/>
              </p:ext>
            </p:extLst>
          </p:nvPr>
        </p:nvGraphicFramePr>
        <p:xfrm>
          <a:off x="291877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202" name="Chart 201">
            <a:extLst>
              <a:ext uri="{FF2B5EF4-FFF2-40B4-BE49-F238E27FC236}">
                <a16:creationId xmlns:a16="http://schemas.microsoft.com/office/drawing/2014/main" id="{154EC4ED-FB0D-E482-9785-4EF52B9114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116174"/>
              </p:ext>
            </p:extLst>
          </p:nvPr>
        </p:nvGraphicFramePr>
        <p:xfrm>
          <a:off x="373959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203" name="Chart 202">
            <a:extLst>
              <a:ext uri="{FF2B5EF4-FFF2-40B4-BE49-F238E27FC236}">
                <a16:creationId xmlns:a16="http://schemas.microsoft.com/office/drawing/2014/main" id="{A79A8DAC-6E89-3A08-FF32-E31D277B7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611377"/>
              </p:ext>
            </p:extLst>
          </p:nvPr>
        </p:nvGraphicFramePr>
        <p:xfrm>
          <a:off x="456040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204" name="Chart 203">
            <a:extLst>
              <a:ext uri="{FF2B5EF4-FFF2-40B4-BE49-F238E27FC236}">
                <a16:creationId xmlns:a16="http://schemas.microsoft.com/office/drawing/2014/main" id="{3CE7510B-6686-BD49-224A-9AD64C5DAF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998157"/>
              </p:ext>
            </p:extLst>
          </p:nvPr>
        </p:nvGraphicFramePr>
        <p:xfrm>
          <a:off x="538122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205" name="Chart 204">
            <a:extLst>
              <a:ext uri="{FF2B5EF4-FFF2-40B4-BE49-F238E27FC236}">
                <a16:creationId xmlns:a16="http://schemas.microsoft.com/office/drawing/2014/main" id="{2DAE8C40-74F9-0231-F215-A9F211AA4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4801137"/>
              </p:ext>
            </p:extLst>
          </p:nvPr>
        </p:nvGraphicFramePr>
        <p:xfrm>
          <a:off x="620203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206" name="Chart 205">
            <a:extLst>
              <a:ext uri="{FF2B5EF4-FFF2-40B4-BE49-F238E27FC236}">
                <a16:creationId xmlns:a16="http://schemas.microsoft.com/office/drawing/2014/main" id="{0EEE61BE-6203-5B5A-8158-C8704DB3F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4592308"/>
              </p:ext>
            </p:extLst>
          </p:nvPr>
        </p:nvGraphicFramePr>
        <p:xfrm>
          <a:off x="702285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207" name="Chart 206">
            <a:extLst>
              <a:ext uri="{FF2B5EF4-FFF2-40B4-BE49-F238E27FC236}">
                <a16:creationId xmlns:a16="http://schemas.microsoft.com/office/drawing/2014/main" id="{CDFB4F3F-3F12-80B6-AB41-37A1C92C86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723424"/>
              </p:ext>
            </p:extLst>
          </p:nvPr>
        </p:nvGraphicFramePr>
        <p:xfrm>
          <a:off x="784366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208" name="Chart 207">
            <a:extLst>
              <a:ext uri="{FF2B5EF4-FFF2-40B4-BE49-F238E27FC236}">
                <a16:creationId xmlns:a16="http://schemas.microsoft.com/office/drawing/2014/main" id="{48C50FA4-BC30-82CE-8BE9-75BC8A24F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8662579"/>
              </p:ext>
            </p:extLst>
          </p:nvPr>
        </p:nvGraphicFramePr>
        <p:xfrm>
          <a:off x="866448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209" name="Chart 208">
            <a:extLst>
              <a:ext uri="{FF2B5EF4-FFF2-40B4-BE49-F238E27FC236}">
                <a16:creationId xmlns:a16="http://schemas.microsoft.com/office/drawing/2014/main" id="{5BCBC29E-B67F-7CBE-20F0-6789C793AC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1397945"/>
              </p:ext>
            </p:extLst>
          </p:nvPr>
        </p:nvGraphicFramePr>
        <p:xfrm>
          <a:off x="948529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210" name="Chart 209">
            <a:extLst>
              <a:ext uri="{FF2B5EF4-FFF2-40B4-BE49-F238E27FC236}">
                <a16:creationId xmlns:a16="http://schemas.microsoft.com/office/drawing/2014/main" id="{6F0C5D35-4C86-5F08-33ED-03A4256819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266541"/>
              </p:ext>
            </p:extLst>
          </p:nvPr>
        </p:nvGraphicFramePr>
        <p:xfrm>
          <a:off x="1030611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211" name="Chart 210">
            <a:extLst>
              <a:ext uri="{FF2B5EF4-FFF2-40B4-BE49-F238E27FC236}">
                <a16:creationId xmlns:a16="http://schemas.microsoft.com/office/drawing/2014/main" id="{D229FF5F-6594-8F44-674B-57C76800C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372069"/>
              </p:ext>
            </p:extLst>
          </p:nvPr>
        </p:nvGraphicFramePr>
        <p:xfrm>
          <a:off x="11126928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</p:spTree>
    <p:extLst>
      <p:ext uri="{BB962C8B-B14F-4D97-AF65-F5344CB8AC3E}">
        <p14:creationId xmlns:p14="http://schemas.microsoft.com/office/powerpoint/2010/main" val="80300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6F2943C-9D73-E1F0-5095-93E4D6428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1"/>
            <a:ext cx="2559540" cy="1216274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BFFC15-F22C-3583-42BD-32E42CAAC4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724873"/>
          </a:xfrm>
        </p:spPr>
        <p:txBody>
          <a:bodyPr/>
          <a:lstStyle/>
          <a:p>
            <a:r>
              <a:rPr lang="en-NZ" dirty="0"/>
              <a:t>Q7.  How long did you spend – Printed Magazines?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152A56B-B404-20DC-9E34-A91A6D5CAC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sz="1600" dirty="0"/>
              <a:t>Active users tending to invest more time in their magazines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ADBDDB-457B-18F0-0539-5B71BDFF83C7}"/>
              </a:ext>
            </a:extLst>
          </p:cNvPr>
          <p:cNvSpPr txBox="1"/>
          <p:nvPr/>
        </p:nvSpPr>
        <p:spPr>
          <a:xfrm>
            <a:off x="304800" y="6228834"/>
            <a:ext cx="268687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DD1E520-B784-5E61-2094-9E521FAB1C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3561385"/>
              </p:ext>
            </p:extLst>
          </p:nvPr>
        </p:nvGraphicFramePr>
        <p:xfrm>
          <a:off x="6679094" y="719666"/>
          <a:ext cx="5387010" cy="5760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" name="Rectangle 38">
            <a:extLst>
              <a:ext uri="{FF2B5EF4-FFF2-40B4-BE49-F238E27FC236}">
                <a16:creationId xmlns:a16="http://schemas.microsoft.com/office/drawing/2014/main" id="{BEF1E39C-A66D-463A-43FE-75038511659F}"/>
              </a:ext>
            </a:extLst>
          </p:cNvPr>
          <p:cNvSpPr/>
          <p:nvPr/>
        </p:nvSpPr>
        <p:spPr>
          <a:xfrm>
            <a:off x="3136900" y="101600"/>
            <a:ext cx="2467606" cy="10156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0B25CC-2791-E351-3BCE-45066EFF840D}"/>
              </a:ext>
            </a:extLst>
          </p:cNvPr>
          <p:cNvSpPr txBox="1"/>
          <p:nvPr/>
        </p:nvSpPr>
        <p:spPr>
          <a:xfrm>
            <a:off x="4143983" y="378587"/>
            <a:ext cx="103761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NZ" sz="1200" dirty="0">
                <a:solidFill>
                  <a:schemeClr val="bg1"/>
                </a:solidFill>
              </a:rPr>
              <a:t>Printed Magazines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5679E57-E098-E7BC-1990-E398F73D39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36900" y="1117239"/>
            <a:ext cx="2467606" cy="56391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21D9B06-7F27-30BA-C225-DDD640014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992" y="328449"/>
            <a:ext cx="561600" cy="5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9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7B424-097B-FB68-66DA-5087399D0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49A1971-B44C-DD8D-8B9F-BC3FB68FE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1"/>
            <a:ext cx="2559540" cy="1216274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CD0A8A-7995-411D-E2BC-24C7CA33CF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724873"/>
          </a:xfrm>
        </p:spPr>
        <p:txBody>
          <a:bodyPr/>
          <a:lstStyle/>
          <a:p>
            <a:r>
              <a:rPr lang="en-NZ" dirty="0"/>
              <a:t>Q7.  How long did you spend – Magazine Websites or Apps?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A8CAF8-D9A1-A706-032A-AEEBC2238DE5}"/>
              </a:ext>
            </a:extLst>
          </p:cNvPr>
          <p:cNvSpPr txBox="1"/>
          <p:nvPr/>
        </p:nvSpPr>
        <p:spPr>
          <a:xfrm>
            <a:off x="304800" y="6228834"/>
            <a:ext cx="268687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3DE56A4-7446-5B3F-536C-74AF8E944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735295"/>
              </p:ext>
            </p:extLst>
          </p:nvPr>
        </p:nvGraphicFramePr>
        <p:xfrm>
          <a:off x="6679094" y="719666"/>
          <a:ext cx="5387010" cy="5760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9ABC2C61-B2DA-5F5B-9809-4C8BA22C32A8}"/>
              </a:ext>
            </a:extLst>
          </p:cNvPr>
          <p:cNvSpPr/>
          <p:nvPr/>
        </p:nvSpPr>
        <p:spPr>
          <a:xfrm>
            <a:off x="3136900" y="101600"/>
            <a:ext cx="2467606" cy="10156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D7073CE-A1EC-0A95-09D1-822DF7D88B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36900" y="1117238"/>
            <a:ext cx="2467605" cy="5639162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0884254-5071-5C65-7FEC-EBB266420C63}"/>
              </a:ext>
            </a:extLst>
          </p:cNvPr>
          <p:cNvGrpSpPr/>
          <p:nvPr/>
        </p:nvGrpSpPr>
        <p:grpSpPr>
          <a:xfrm>
            <a:off x="3491039" y="286254"/>
            <a:ext cx="1759328" cy="646331"/>
            <a:chOff x="4006472" y="286254"/>
            <a:chExt cx="1759328" cy="646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589063-1A54-0B71-8E87-624CB15F5E4E}"/>
                </a:ext>
              </a:extLst>
            </p:cNvPr>
            <p:cNvSpPr txBox="1"/>
            <p:nvPr/>
          </p:nvSpPr>
          <p:spPr>
            <a:xfrm>
              <a:off x="4645343" y="286254"/>
              <a:ext cx="1120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/>
                  </a:solidFill>
                </a:defRPr>
              </a:lvl1pPr>
            </a:lstStyle>
            <a:p>
              <a:r>
                <a:rPr lang="en-NZ" dirty="0"/>
                <a:t>Magazine </a:t>
              </a:r>
              <a:br>
                <a:rPr lang="en-NZ" dirty="0"/>
              </a:br>
              <a:r>
                <a:rPr lang="en-NZ" dirty="0"/>
                <a:t>Websites </a:t>
              </a:r>
              <a:br>
                <a:rPr lang="en-NZ" dirty="0"/>
              </a:br>
              <a:r>
                <a:rPr lang="en-NZ" dirty="0"/>
                <a:t>or Apps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52C245C-8BE4-A011-553A-54460BD4F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6472" y="362088"/>
              <a:ext cx="493200" cy="493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1347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F60A7EBF-084B-63BE-8D65-4092087450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C682F7-750F-4059-67A0-9DA0BEE5D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Quality of Attention Index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082C43-D433-B74E-00E1-0F9E6640C530}"/>
              </a:ext>
            </a:extLst>
          </p:cNvPr>
          <p:cNvSpPr/>
          <p:nvPr/>
        </p:nvSpPr>
        <p:spPr>
          <a:xfrm rot="1370959">
            <a:off x="6667600" y="1527480"/>
            <a:ext cx="4250660" cy="3803040"/>
          </a:xfrm>
          <a:custGeom>
            <a:avLst/>
            <a:gdLst>
              <a:gd name="csX0" fmla="*/ 0 w 4250660"/>
              <a:gd name="csY0" fmla="*/ 375006 h 3803040"/>
              <a:gd name="csX1" fmla="*/ 889958 w 4250660"/>
              <a:gd name="csY1" fmla="*/ 0 h 3803040"/>
              <a:gd name="csX2" fmla="*/ 4250660 w 4250660"/>
              <a:gd name="csY2" fmla="*/ 2714091 h 3803040"/>
              <a:gd name="csX3" fmla="*/ 4250660 w 4250660"/>
              <a:gd name="csY3" fmla="*/ 3795705 h 3803040"/>
              <a:gd name="csX4" fmla="*/ 4244737 w 4250660"/>
              <a:gd name="csY4" fmla="*/ 3803040 h 3803040"/>
              <a:gd name="csX5" fmla="*/ 0 w 4250660"/>
              <a:gd name="csY5" fmla="*/ 375006 h 3803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50660" h="3803040">
                <a:moveTo>
                  <a:pt x="0" y="375006"/>
                </a:moveTo>
                <a:lnTo>
                  <a:pt x="889958" y="0"/>
                </a:lnTo>
                <a:lnTo>
                  <a:pt x="4250660" y="2714091"/>
                </a:lnTo>
                <a:lnTo>
                  <a:pt x="4250660" y="3795705"/>
                </a:lnTo>
                <a:lnTo>
                  <a:pt x="4244737" y="3803040"/>
                </a:lnTo>
                <a:lnTo>
                  <a:pt x="0" y="375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3FC4E9-5C9E-00B4-DD62-6D070AC42C27}"/>
              </a:ext>
            </a:extLst>
          </p:cNvPr>
          <p:cNvSpPr txBox="1"/>
          <p:nvPr/>
        </p:nvSpPr>
        <p:spPr>
          <a:xfrm>
            <a:off x="683846" y="3939381"/>
            <a:ext cx="6937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>
                <a:solidFill>
                  <a:schemeClr val="tx1"/>
                </a:solidFill>
              </a:rPr>
              <a:t>Section 2</a:t>
            </a:r>
          </a:p>
        </p:txBody>
      </p:sp>
    </p:spTree>
    <p:extLst>
      <p:ext uri="{BB962C8B-B14F-4D97-AF65-F5344CB8AC3E}">
        <p14:creationId xmlns:p14="http://schemas.microsoft.com/office/powerpoint/2010/main" val="30216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8EF4FA0D-173F-968A-225E-FEED5FFBA7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1"/>
            <a:ext cx="12191999" cy="29249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1BDA0C-1846-D2C5-DA8D-0102657C35F3}"/>
              </a:ext>
            </a:extLst>
          </p:cNvPr>
          <p:cNvSpPr txBox="1"/>
          <p:nvPr/>
        </p:nvSpPr>
        <p:spPr>
          <a:xfrm>
            <a:off x="897163" y="3594381"/>
            <a:ext cx="10301640" cy="320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400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NZ" sz="1400" b="1" dirty="0">
                <a:solidFill>
                  <a:srgbClr val="000000"/>
                </a:solidFill>
                <a:latin typeface="+mj-lt"/>
              </a:rPr>
              <a:t>QAI</a:t>
            </a:r>
            <a:r>
              <a:rPr lang="en-NZ" sz="1400" dirty="0">
                <a:solidFill>
                  <a:srgbClr val="000000"/>
                </a:solidFill>
                <a:latin typeface="+mj-lt"/>
              </a:rPr>
              <a:t> comprises five elements, each of which includes four statements asked on a 5-point agreement scale: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29B0AB-53E8-7AE3-C572-0B1756BA7391}"/>
              </a:ext>
            </a:extLst>
          </p:cNvPr>
          <p:cNvCxnSpPr>
            <a:cxnSpLocks/>
          </p:cNvCxnSpPr>
          <p:nvPr/>
        </p:nvCxnSpPr>
        <p:spPr>
          <a:xfrm>
            <a:off x="2921340" y="4697350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F8F5A9-E44A-DBDC-55BB-3C62304474BE}"/>
              </a:ext>
            </a:extLst>
          </p:cNvPr>
          <p:cNvCxnSpPr>
            <a:cxnSpLocks/>
          </p:cNvCxnSpPr>
          <p:nvPr/>
        </p:nvCxnSpPr>
        <p:spPr>
          <a:xfrm>
            <a:off x="5037780" y="4697350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89AEA0-DA2A-C81C-29E8-A8EB94E9DDCC}"/>
              </a:ext>
            </a:extLst>
          </p:cNvPr>
          <p:cNvCxnSpPr>
            <a:cxnSpLocks/>
          </p:cNvCxnSpPr>
          <p:nvPr/>
        </p:nvCxnSpPr>
        <p:spPr>
          <a:xfrm>
            <a:off x="7154221" y="4697350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8CF7C1-FAD7-BA96-B38B-2CB74C3497CC}"/>
              </a:ext>
            </a:extLst>
          </p:cNvPr>
          <p:cNvCxnSpPr>
            <a:cxnSpLocks/>
          </p:cNvCxnSpPr>
          <p:nvPr/>
        </p:nvCxnSpPr>
        <p:spPr>
          <a:xfrm>
            <a:off x="9270663" y="4697350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B6D9E4A-28FF-22D4-7883-2A53E20D6EA7}"/>
              </a:ext>
            </a:extLst>
          </p:cNvPr>
          <p:cNvGrpSpPr/>
          <p:nvPr/>
        </p:nvGrpSpPr>
        <p:grpSpPr>
          <a:xfrm>
            <a:off x="897163" y="4668323"/>
            <a:ext cx="1931915" cy="1155184"/>
            <a:chOff x="945180" y="2167181"/>
            <a:chExt cx="1931915" cy="11551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DFBB28-3DCF-966B-E885-577BC80F8CE8}"/>
                </a:ext>
              </a:extLst>
            </p:cNvPr>
            <p:cNvSpPr txBox="1"/>
            <p:nvPr/>
          </p:nvSpPr>
          <p:spPr>
            <a:xfrm>
              <a:off x="945180" y="2167181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rgbClr val="000000"/>
                  </a:solidFill>
                  <a:latin typeface="+mj-lt"/>
                </a:rPr>
                <a:t>Focused</a:t>
              </a:r>
              <a:br>
                <a:rPr lang="en-NZ" sz="1400" b="1" dirty="0">
                  <a:solidFill>
                    <a:srgbClr val="000000"/>
                  </a:solidFill>
                  <a:latin typeface="+mj-lt"/>
                </a:rPr>
              </a:br>
              <a:r>
                <a:rPr lang="en-NZ" sz="1400" b="1" dirty="0">
                  <a:solidFill>
                    <a:srgbClr val="000000"/>
                  </a:solidFill>
                  <a:latin typeface="+mj-lt"/>
                </a:rPr>
                <a:t>Attention</a:t>
              </a:r>
              <a:endParaRPr lang="en-NZ" sz="14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EF0EA8-80F5-C178-BBF7-E49C7740E3D1}"/>
                </a:ext>
              </a:extLst>
            </p:cNvPr>
            <p:cNvSpPr txBox="1"/>
            <p:nvPr/>
          </p:nvSpPr>
          <p:spPr>
            <a:xfrm>
              <a:off x="945180" y="2765033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dirty="0">
                  <a:solidFill>
                    <a:srgbClr val="000000"/>
                  </a:solidFill>
                  <a:latin typeface="+mj-lt"/>
                </a:rPr>
                <a:t>Level of concentration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DF85-160B-560A-CF12-64D47F39E351}"/>
              </a:ext>
            </a:extLst>
          </p:cNvPr>
          <p:cNvGrpSpPr/>
          <p:nvPr/>
        </p:nvGrpSpPr>
        <p:grpSpPr>
          <a:xfrm>
            <a:off x="3013602" y="4668323"/>
            <a:ext cx="1931916" cy="1155184"/>
            <a:chOff x="2949134" y="2167181"/>
            <a:chExt cx="1931916" cy="115518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29A2DD-3C34-CEF5-E6AB-6001BE23A528}"/>
                </a:ext>
              </a:extLst>
            </p:cNvPr>
            <p:cNvSpPr txBox="1"/>
            <p:nvPr/>
          </p:nvSpPr>
          <p:spPr>
            <a:xfrm>
              <a:off x="2949135" y="2167181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rgbClr val="000000"/>
                  </a:solidFill>
                </a:rPr>
                <a:t>Low </a:t>
              </a:r>
              <a:br>
                <a:rPr lang="en-NZ" sz="1400" b="1" dirty="0">
                  <a:solidFill>
                    <a:srgbClr val="000000"/>
                  </a:solidFill>
                </a:rPr>
              </a:br>
              <a:r>
                <a:rPr lang="en-NZ" sz="1400" b="1" dirty="0">
                  <a:solidFill>
                    <a:srgbClr val="000000"/>
                  </a:solidFill>
                </a:rPr>
                <a:t>Distraction</a:t>
              </a:r>
              <a:endParaRPr lang="en-NZ" sz="1400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AA166E-3975-F007-F19F-D906E9A0C4A8}"/>
                </a:ext>
              </a:extLst>
            </p:cNvPr>
            <p:cNvSpPr txBox="1"/>
            <p:nvPr/>
          </p:nvSpPr>
          <p:spPr>
            <a:xfrm>
              <a:off x="2949134" y="2765033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dirty="0">
                  <a:solidFill>
                    <a:srgbClr val="000000"/>
                  </a:solidFill>
                </a:rPr>
                <a:t>Absence of multi-tasking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BE50D-7DFC-45EC-2A2F-E7050468DEAC}"/>
              </a:ext>
            </a:extLst>
          </p:cNvPr>
          <p:cNvGrpSpPr/>
          <p:nvPr/>
        </p:nvGrpSpPr>
        <p:grpSpPr>
          <a:xfrm>
            <a:off x="5130042" y="4668323"/>
            <a:ext cx="1931917" cy="1155184"/>
            <a:chOff x="4953088" y="2167181"/>
            <a:chExt cx="1931917" cy="11551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5206A6-BAE5-185D-B189-F77C4DABE581}"/>
                </a:ext>
              </a:extLst>
            </p:cNvPr>
            <p:cNvSpPr txBox="1"/>
            <p:nvPr/>
          </p:nvSpPr>
          <p:spPr>
            <a:xfrm>
              <a:off x="4953090" y="2167181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rgbClr val="000000"/>
                  </a:solidFill>
                </a:rPr>
                <a:t>Active</a:t>
              </a:r>
              <a:br>
                <a:rPr lang="en-NZ" sz="1400" b="1" dirty="0">
                  <a:solidFill>
                    <a:srgbClr val="000000"/>
                  </a:solidFill>
                </a:rPr>
              </a:br>
              <a:r>
                <a:rPr lang="en-NZ" sz="1400" b="1" dirty="0">
                  <a:solidFill>
                    <a:srgbClr val="000000"/>
                  </a:solidFill>
                </a:rPr>
                <a:t>Engagement</a:t>
              </a:r>
              <a:endParaRPr lang="en-NZ" sz="1400" dirty="0">
                <a:solidFill>
                  <a:srgbClr val="00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1F79DC-D84A-0F72-E914-098E97D2B276}"/>
                </a:ext>
              </a:extLst>
            </p:cNvPr>
            <p:cNvSpPr txBox="1"/>
            <p:nvPr/>
          </p:nvSpPr>
          <p:spPr>
            <a:xfrm>
              <a:off x="4953088" y="2765033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dirty="0">
                  <a:solidFill>
                    <a:srgbClr val="000000"/>
                  </a:solidFill>
                </a:rPr>
                <a:t>Mental involvement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6BAD57-79D8-2BF0-751C-1D4267A99C1E}"/>
              </a:ext>
            </a:extLst>
          </p:cNvPr>
          <p:cNvGrpSpPr/>
          <p:nvPr/>
        </p:nvGrpSpPr>
        <p:grpSpPr>
          <a:xfrm>
            <a:off x="7246483" y="4668323"/>
            <a:ext cx="1931918" cy="1155184"/>
            <a:chOff x="6957042" y="2167181"/>
            <a:chExt cx="1931918" cy="11551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F1EE35-1E23-1C78-3597-6E43E1814B7D}"/>
                </a:ext>
              </a:extLst>
            </p:cNvPr>
            <p:cNvSpPr txBox="1"/>
            <p:nvPr/>
          </p:nvSpPr>
          <p:spPr>
            <a:xfrm>
              <a:off x="6957045" y="2167181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rgbClr val="000000"/>
                  </a:solidFill>
                </a:rPr>
                <a:t>Receptive </a:t>
              </a:r>
              <a:br>
                <a:rPr lang="en-NZ" sz="1400" b="1" dirty="0">
                  <a:solidFill>
                    <a:srgbClr val="000000"/>
                  </a:solidFill>
                </a:rPr>
              </a:br>
              <a:r>
                <a:rPr lang="en-NZ" sz="1400" b="1" dirty="0">
                  <a:solidFill>
                    <a:srgbClr val="000000"/>
                  </a:solidFill>
                </a:rPr>
                <a:t>Mindset</a:t>
              </a:r>
              <a:endParaRPr lang="en-NZ" sz="1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BE3C8C-1EEA-565A-FF41-83070ED99565}"/>
                </a:ext>
              </a:extLst>
            </p:cNvPr>
            <p:cNvSpPr txBox="1"/>
            <p:nvPr/>
          </p:nvSpPr>
          <p:spPr>
            <a:xfrm>
              <a:off x="6957042" y="2765033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dirty="0">
                  <a:solidFill>
                    <a:srgbClr val="000000"/>
                  </a:solidFill>
                </a:rPr>
                <a:t>Trust, enjoyment, openness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F59727-0F6F-2D6A-39C6-85897B931657}"/>
              </a:ext>
            </a:extLst>
          </p:cNvPr>
          <p:cNvGrpSpPr/>
          <p:nvPr/>
        </p:nvGrpSpPr>
        <p:grpSpPr>
          <a:xfrm>
            <a:off x="9362922" y="4668323"/>
            <a:ext cx="1931915" cy="918196"/>
            <a:chOff x="8960996" y="2167181"/>
            <a:chExt cx="1931915" cy="9181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A6EF75-A99E-0FC7-1404-53981D3239D2}"/>
                </a:ext>
              </a:extLst>
            </p:cNvPr>
            <p:cNvSpPr txBox="1"/>
            <p:nvPr/>
          </p:nvSpPr>
          <p:spPr>
            <a:xfrm>
              <a:off x="8960996" y="2167181"/>
              <a:ext cx="1931915" cy="557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rgbClr val="000000"/>
                  </a:solidFill>
                </a:rPr>
                <a:t>Memory / </a:t>
              </a:r>
              <a:br>
                <a:rPr lang="en-NZ" sz="1400" b="1" dirty="0">
                  <a:solidFill>
                    <a:srgbClr val="000000"/>
                  </a:solidFill>
                </a:rPr>
              </a:br>
              <a:r>
                <a:rPr lang="en-NZ" sz="1400" b="1" dirty="0">
                  <a:solidFill>
                    <a:srgbClr val="000000"/>
                  </a:solidFill>
                </a:rPr>
                <a:t>Residual Effect</a:t>
              </a:r>
              <a:endParaRPr lang="en-NZ" sz="1400" dirty="0">
                <a:solidFill>
                  <a:srgbClr val="00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21AFE7-1149-513B-528C-04673748D571}"/>
                </a:ext>
              </a:extLst>
            </p:cNvPr>
            <p:cNvSpPr txBox="1"/>
            <p:nvPr/>
          </p:nvSpPr>
          <p:spPr>
            <a:xfrm>
              <a:off x="8960996" y="2765033"/>
              <a:ext cx="1931915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dirty="0">
                  <a:solidFill>
                    <a:srgbClr val="000000"/>
                  </a:solidFill>
                </a:rPr>
                <a:t>Recall and impact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1606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71610-817B-7196-E1E8-9965FC183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0086D586-6C8D-5219-BCA0-00A653AE6DD5}"/>
              </a:ext>
            </a:extLst>
          </p:cNvPr>
          <p:cNvGrpSpPr/>
          <p:nvPr/>
        </p:nvGrpSpPr>
        <p:grpSpPr>
          <a:xfrm>
            <a:off x="208668" y="3306009"/>
            <a:ext cx="779064" cy="779064"/>
            <a:chOff x="494260" y="4667579"/>
            <a:chExt cx="779064" cy="7790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ACEFAB1-4509-0109-D5F6-0CDA4F7923F2}"/>
                </a:ext>
              </a:extLst>
            </p:cNvPr>
            <p:cNvSpPr/>
            <p:nvPr/>
          </p:nvSpPr>
          <p:spPr>
            <a:xfrm>
              <a:off x="494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9435211-7F0B-7DFE-052D-F6C6D8917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B801107-A577-6602-F459-7336D0E48FF9}"/>
              </a:ext>
            </a:extLst>
          </p:cNvPr>
          <p:cNvSpPr txBox="1"/>
          <p:nvPr/>
        </p:nvSpPr>
        <p:spPr>
          <a:xfrm>
            <a:off x="4523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Magazines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9841E11-30A4-2EFB-A824-1EF40E690AF0}"/>
              </a:ext>
            </a:extLst>
          </p:cNvPr>
          <p:cNvGrpSpPr/>
          <p:nvPr/>
        </p:nvGrpSpPr>
        <p:grpSpPr>
          <a:xfrm>
            <a:off x="5204252" y="3306009"/>
            <a:ext cx="779064" cy="779064"/>
            <a:chOff x="10471947" y="4667579"/>
            <a:chExt cx="779064" cy="77906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6D4E421-6036-5464-9C29-BF88A6BEEEF5}"/>
                </a:ext>
              </a:extLst>
            </p:cNvPr>
            <p:cNvSpPr/>
            <p:nvPr/>
          </p:nvSpPr>
          <p:spPr>
            <a:xfrm>
              <a:off x="10471947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BD7FF94-C1B3-748B-73FA-93AACF39A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905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B3FD40D8-07F2-7745-A2B7-3B78A28872C2}"/>
              </a:ext>
            </a:extLst>
          </p:cNvPr>
          <p:cNvSpPr txBox="1"/>
          <p:nvPr/>
        </p:nvSpPr>
        <p:spPr>
          <a:xfrm>
            <a:off x="5045254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Retail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649086-7774-365B-3FF2-97F74F397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Quality of Attention Index </a:t>
            </a:r>
            <a:r>
              <a:rPr lang="en-NZ" dirty="0">
                <a:solidFill>
                  <a:schemeClr val="bg1"/>
                </a:solidFill>
              </a:rPr>
              <a:t>Active Users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403D061-8B23-7E27-C751-D5CE1F660B07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2B9D84A-39D6-80A4-018A-91EF317C4CFB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725B0CA-385D-CE70-C7CE-ADD13EE7070A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F76AB51-4263-92DC-E20E-5A42DC9BD876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F20B8B3-42F8-5EDF-AECE-3391D24FEFE8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12AA749-6DC0-555C-757D-BE73385B9D09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598AEA4-091A-3216-3FFB-2ABBC51D3B47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81E256E-605C-84A3-3AEB-C61C39668681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E581667-8BA8-1992-252B-01C5D583E32D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D37AE52-9587-8DBD-8EBD-9F086BE07284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136E696-6AFE-F212-FD40-C08E8250EC32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360773AE-8BEF-BD8B-0520-0F7BEC3A0E4D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FD2117CA-45BF-232B-2E82-DBF6C8F0625A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E664A6A-1EA5-3688-FA50-A2A4ECE62A80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8D2BBEA-2621-B5F3-3DA6-2D07DD9CE66C}"/>
              </a:ext>
            </a:extLst>
          </p:cNvPr>
          <p:cNvGrpSpPr/>
          <p:nvPr/>
        </p:nvGrpSpPr>
        <p:grpSpPr>
          <a:xfrm>
            <a:off x="8213122" y="3306009"/>
            <a:ext cx="779064" cy="779064"/>
            <a:chOff x="1315372" y="4667579"/>
            <a:chExt cx="779064" cy="7790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106C3D7-DCE8-7FA7-4F25-42C9E617AE25}"/>
                </a:ext>
              </a:extLst>
            </p:cNvPr>
            <p:cNvSpPr/>
            <p:nvPr/>
          </p:nvSpPr>
          <p:spPr>
            <a:xfrm>
              <a:off x="131537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0E7EDDF-C896-B096-99AA-37B3F87FF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533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2F17FE6-352D-6157-1B41-4AAB6A0C2C36}"/>
              </a:ext>
            </a:extLst>
          </p:cNvPr>
          <p:cNvSpPr txBox="1"/>
          <p:nvPr/>
        </p:nvSpPr>
        <p:spPr>
          <a:xfrm>
            <a:off x="8045263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Magazine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81F1B80-4524-D1E9-076E-849FA5CE25AB}"/>
              </a:ext>
            </a:extLst>
          </p:cNvPr>
          <p:cNvGrpSpPr/>
          <p:nvPr/>
        </p:nvGrpSpPr>
        <p:grpSpPr>
          <a:xfrm>
            <a:off x="3217537" y="3306009"/>
            <a:ext cx="779064" cy="779064"/>
            <a:chOff x="2136358" y="4667579"/>
            <a:chExt cx="779064" cy="77906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73BFCCB-3440-CD86-11AC-FDB5B2903278}"/>
                </a:ext>
              </a:extLst>
            </p:cNvPr>
            <p:cNvSpPr/>
            <p:nvPr/>
          </p:nvSpPr>
          <p:spPr>
            <a:xfrm>
              <a:off x="213635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E98363C-B0C7-CC3A-F2DA-686B277FC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631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C409CDA1-1103-F1ED-26BA-468869177D8A}"/>
              </a:ext>
            </a:extLst>
          </p:cNvPr>
          <p:cNvSpPr txBox="1"/>
          <p:nvPr/>
        </p:nvSpPr>
        <p:spPr>
          <a:xfrm>
            <a:off x="3045248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newspapers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F31CC17-0569-94B2-09C3-EA36AEE9D482}"/>
              </a:ext>
            </a:extLst>
          </p:cNvPr>
          <p:cNvGrpSpPr/>
          <p:nvPr/>
        </p:nvGrpSpPr>
        <p:grpSpPr>
          <a:xfrm>
            <a:off x="7221979" y="3306009"/>
            <a:ext cx="779064" cy="779064"/>
            <a:chOff x="2957344" y="4667579"/>
            <a:chExt cx="779064" cy="77906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9267D70-E7C4-915B-6D1B-F0291EEA5199}"/>
                </a:ext>
              </a:extLst>
            </p:cNvPr>
            <p:cNvSpPr/>
            <p:nvPr/>
          </p:nvSpPr>
          <p:spPr>
            <a:xfrm>
              <a:off x="2957344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7C4B01A-1F57-D22A-4713-E4103EDC1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7302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344ACBC3-6E23-BB88-951A-DAD04046900F}"/>
              </a:ext>
            </a:extLst>
          </p:cNvPr>
          <p:cNvSpPr txBox="1"/>
          <p:nvPr/>
        </p:nvSpPr>
        <p:spPr>
          <a:xfrm>
            <a:off x="7045260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Newspaper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6E69B87-7EF0-8F2F-4629-BD7309DD1458}"/>
              </a:ext>
            </a:extLst>
          </p:cNvPr>
          <p:cNvGrpSpPr/>
          <p:nvPr/>
        </p:nvGrpSpPr>
        <p:grpSpPr>
          <a:xfrm>
            <a:off x="6226406" y="3306009"/>
            <a:ext cx="779064" cy="779064"/>
            <a:chOff x="3778330" y="4667579"/>
            <a:chExt cx="779064" cy="7790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95214BD-9E31-F54B-751D-AE42A2B9F376}"/>
                </a:ext>
              </a:extLst>
            </p:cNvPr>
            <p:cNvSpPr/>
            <p:nvPr/>
          </p:nvSpPr>
          <p:spPr>
            <a:xfrm>
              <a:off x="377833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2FB02DE-E05D-123E-6AB4-2C903ACE8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28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08281DF8-7D62-724E-04DC-3888F0E73287}"/>
              </a:ext>
            </a:extLst>
          </p:cNvPr>
          <p:cNvSpPr txBox="1"/>
          <p:nvPr/>
        </p:nvSpPr>
        <p:spPr>
          <a:xfrm>
            <a:off x="6045257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Live or scheduled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TV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384B188-3E1B-9C46-9E4D-3A17F9A01736}"/>
              </a:ext>
            </a:extLst>
          </p:cNvPr>
          <p:cNvGrpSpPr/>
          <p:nvPr/>
        </p:nvGrpSpPr>
        <p:grpSpPr>
          <a:xfrm>
            <a:off x="2230824" y="3306009"/>
            <a:ext cx="779064" cy="779064"/>
            <a:chOff x="4599316" y="4667579"/>
            <a:chExt cx="779064" cy="77906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9039893-B774-A59A-A3D5-2CA4D16AB827}"/>
                </a:ext>
              </a:extLst>
            </p:cNvPr>
            <p:cNvSpPr/>
            <p:nvPr/>
          </p:nvSpPr>
          <p:spPr>
            <a:xfrm>
              <a:off x="459931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7893D50-59FB-EB4F-5214-9439DE9E2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927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FCF7BFF1-0308-6B60-A352-5A80FCC97065}"/>
              </a:ext>
            </a:extLst>
          </p:cNvPr>
          <p:cNvSpPr txBox="1"/>
          <p:nvPr/>
        </p:nvSpPr>
        <p:spPr>
          <a:xfrm>
            <a:off x="2045245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Streaming/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on-demand TV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0C6B3E5-57F1-938D-EC0F-86F7E39625C3}"/>
              </a:ext>
            </a:extLst>
          </p:cNvPr>
          <p:cNvGrpSpPr/>
          <p:nvPr/>
        </p:nvGrpSpPr>
        <p:grpSpPr>
          <a:xfrm>
            <a:off x="4182099" y="3306009"/>
            <a:ext cx="779064" cy="779064"/>
            <a:chOff x="5420302" y="4667579"/>
            <a:chExt cx="779064" cy="779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04A57B1-04F5-4C1E-C68B-242418EB223E}"/>
                </a:ext>
              </a:extLst>
            </p:cNvPr>
            <p:cNvSpPr/>
            <p:nvPr/>
          </p:nvSpPr>
          <p:spPr>
            <a:xfrm>
              <a:off x="542030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B1732A2-1B28-7537-C4F9-93C9DF101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026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656BAEE2-3CCD-60C7-8EE0-568BEA3829B9}"/>
              </a:ext>
            </a:extLst>
          </p:cNvPr>
          <p:cNvSpPr txBox="1"/>
          <p:nvPr/>
        </p:nvSpPr>
        <p:spPr>
          <a:xfrm>
            <a:off x="4045251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Online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video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D7525EB-656B-1949-D80B-E3703D5CDDB6}"/>
              </a:ext>
            </a:extLst>
          </p:cNvPr>
          <p:cNvGrpSpPr/>
          <p:nvPr/>
        </p:nvGrpSpPr>
        <p:grpSpPr>
          <a:xfrm>
            <a:off x="9186544" y="3306009"/>
            <a:ext cx="779064" cy="779064"/>
            <a:chOff x="6241288" y="4667579"/>
            <a:chExt cx="779064" cy="779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62191F8-2A5D-5EA8-7F3B-FFBABBC1CE82}"/>
                </a:ext>
              </a:extLst>
            </p:cNvPr>
            <p:cNvSpPr/>
            <p:nvPr/>
          </p:nvSpPr>
          <p:spPr>
            <a:xfrm>
              <a:off x="624128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56A633E-FFFD-4412-2A3D-925F42D96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124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88B77691-9173-5913-A6E1-25199542A361}"/>
              </a:ext>
            </a:extLst>
          </p:cNvPr>
          <p:cNvSpPr txBox="1"/>
          <p:nvPr/>
        </p:nvSpPr>
        <p:spPr>
          <a:xfrm>
            <a:off x="9045266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Social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A77E254-7A23-2A1F-FE5A-9F1183FCA020}"/>
              </a:ext>
            </a:extLst>
          </p:cNvPr>
          <p:cNvGrpSpPr/>
          <p:nvPr/>
        </p:nvGrpSpPr>
        <p:grpSpPr>
          <a:xfrm>
            <a:off x="10190977" y="3306009"/>
            <a:ext cx="779064" cy="779064"/>
            <a:chOff x="7883260" y="4667579"/>
            <a:chExt cx="779064" cy="77906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7AE6E14-723B-9D7F-E0E1-E66B492B4580}"/>
                </a:ext>
              </a:extLst>
            </p:cNvPr>
            <p:cNvSpPr/>
            <p:nvPr/>
          </p:nvSpPr>
          <p:spPr>
            <a:xfrm>
              <a:off x="7883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07CF6BE-2917-A769-79CB-0A90A6131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3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10A6A9AA-0E97-B73F-3C49-11E7D7B1C7CF}"/>
              </a:ext>
            </a:extLst>
          </p:cNvPr>
          <p:cNvSpPr txBox="1"/>
          <p:nvPr/>
        </p:nvSpPr>
        <p:spPr>
          <a:xfrm>
            <a:off x="1004526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Commercial radio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589C58C-71DB-B973-AAC4-1071F5E45879}"/>
              </a:ext>
            </a:extLst>
          </p:cNvPr>
          <p:cNvGrpSpPr/>
          <p:nvPr/>
        </p:nvGrpSpPr>
        <p:grpSpPr>
          <a:xfrm>
            <a:off x="1195380" y="3306009"/>
            <a:ext cx="779064" cy="779064"/>
            <a:chOff x="8704246" y="4667579"/>
            <a:chExt cx="779064" cy="779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74ED6C7-5BD4-74EA-8F23-B21C6099F4FB}"/>
                </a:ext>
              </a:extLst>
            </p:cNvPr>
            <p:cNvSpPr/>
            <p:nvPr/>
          </p:nvSpPr>
          <p:spPr>
            <a:xfrm>
              <a:off x="870424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C473851-8AF6-17D3-2D09-A65D6D793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20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8CDAC6BF-1A5A-CB58-BF8C-E6A402296B1D}"/>
              </a:ext>
            </a:extLst>
          </p:cNvPr>
          <p:cNvSpPr txBox="1"/>
          <p:nvPr/>
        </p:nvSpPr>
        <p:spPr>
          <a:xfrm>
            <a:off x="1045242" y="2471710"/>
            <a:ext cx="1101492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Podcasts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2AC2FAC-40D2-F800-8832-10341AE47B81}"/>
              </a:ext>
            </a:extLst>
          </p:cNvPr>
          <p:cNvGrpSpPr/>
          <p:nvPr/>
        </p:nvGrpSpPr>
        <p:grpSpPr>
          <a:xfrm>
            <a:off x="11199838" y="3306009"/>
            <a:ext cx="779064" cy="779064"/>
            <a:chOff x="9525232" y="4667579"/>
            <a:chExt cx="779064" cy="77906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1BEA61D-41D3-329E-AC4E-197851E8CF4B}"/>
                </a:ext>
              </a:extLst>
            </p:cNvPr>
            <p:cNvSpPr/>
            <p:nvPr/>
          </p:nvSpPr>
          <p:spPr>
            <a:xfrm>
              <a:off x="952523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02F6A73-391B-2EDB-B46E-084442D0A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519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FC439A61-C4ED-A79F-C031-DF66DD294447}"/>
              </a:ext>
            </a:extLst>
          </p:cNvPr>
          <p:cNvSpPr txBox="1"/>
          <p:nvPr/>
        </p:nvSpPr>
        <p:spPr>
          <a:xfrm>
            <a:off x="11045270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Outdoor advertising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605F426C-800E-6901-5F95-48BA215D5871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40470D78-920E-3862-93BB-CDBD32C2E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402532"/>
              </p:ext>
            </p:extLst>
          </p:nvPr>
        </p:nvGraphicFramePr>
        <p:xfrm>
          <a:off x="105397" y="4222483"/>
          <a:ext cx="11975496" cy="556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</a:tbl>
          </a:graphicData>
        </a:graphic>
      </p:graphicFrame>
      <p:sp>
        <p:nvSpPr>
          <p:cNvPr id="92" name="TextBox 91">
            <a:extLst>
              <a:ext uri="{FF2B5EF4-FFF2-40B4-BE49-F238E27FC236}">
                <a16:creationId xmlns:a16="http://schemas.microsoft.com/office/drawing/2014/main" id="{F85C365C-C5A8-504F-B1E0-F8126DF4F4D5}"/>
              </a:ext>
            </a:extLst>
          </p:cNvPr>
          <p:cNvSpPr txBox="1"/>
          <p:nvPr/>
        </p:nvSpPr>
        <p:spPr>
          <a:xfrm>
            <a:off x="271627" y="6261100"/>
            <a:ext cx="226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 Respondents</a:t>
            </a:r>
            <a:endParaRPr lang="en-NZ" sz="1400" b="1" dirty="0">
              <a:solidFill>
                <a:srgbClr val="EFE8B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5712E-D9EF-F9C3-7B66-D4FF3AE05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3751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5D34D-33A6-03CA-D8DA-50081CAF7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FD2E49D0-E79B-85C7-CA69-5935DF49AE4B}"/>
              </a:ext>
            </a:extLst>
          </p:cNvPr>
          <p:cNvGrpSpPr/>
          <p:nvPr/>
        </p:nvGrpSpPr>
        <p:grpSpPr>
          <a:xfrm>
            <a:off x="208668" y="3306009"/>
            <a:ext cx="779064" cy="779064"/>
            <a:chOff x="494260" y="4667579"/>
            <a:chExt cx="779064" cy="7790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A52B4D3-7DEF-7292-18BA-8D171E87A9E3}"/>
                </a:ext>
              </a:extLst>
            </p:cNvPr>
            <p:cNvSpPr/>
            <p:nvPr/>
          </p:nvSpPr>
          <p:spPr>
            <a:xfrm>
              <a:off x="494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06F85D-47F1-236E-7B0D-2168D2B65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6355E77B-2458-4601-434B-97E11C7091BF}"/>
              </a:ext>
            </a:extLst>
          </p:cNvPr>
          <p:cNvSpPr txBox="1"/>
          <p:nvPr/>
        </p:nvSpPr>
        <p:spPr>
          <a:xfrm>
            <a:off x="4523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Magazines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CE56C7A-7049-198B-207A-CBE94B00A43A}"/>
              </a:ext>
            </a:extLst>
          </p:cNvPr>
          <p:cNvGrpSpPr/>
          <p:nvPr/>
        </p:nvGrpSpPr>
        <p:grpSpPr>
          <a:xfrm>
            <a:off x="5204252" y="3306009"/>
            <a:ext cx="779064" cy="779064"/>
            <a:chOff x="10471947" y="4667579"/>
            <a:chExt cx="779064" cy="77906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B5D0588-2E9F-50AC-9568-BC6AE8D9BB85}"/>
                </a:ext>
              </a:extLst>
            </p:cNvPr>
            <p:cNvSpPr/>
            <p:nvPr/>
          </p:nvSpPr>
          <p:spPr>
            <a:xfrm>
              <a:off x="10471947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DFA61C1-F56A-4C38-522C-8EAC06911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905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D4365C96-ED4C-AFDC-4779-4FE1FD83553A}"/>
              </a:ext>
            </a:extLst>
          </p:cNvPr>
          <p:cNvSpPr txBox="1"/>
          <p:nvPr/>
        </p:nvSpPr>
        <p:spPr>
          <a:xfrm>
            <a:off x="5045254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Retail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D0900-47C5-1DDA-55F9-29BFEFF8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Quality of Attention Index </a:t>
            </a:r>
            <a:r>
              <a:rPr lang="en-NZ" dirty="0">
                <a:solidFill>
                  <a:schemeClr val="bg1"/>
                </a:solidFill>
              </a:rPr>
              <a:t>Active Users by Gender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A773C83-BA1F-130E-1C32-3EDA0BA159C6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665B1CC-AEEB-F22C-EA02-E071CF270220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404C35E-E479-58B7-FD35-C8500A9CD7AE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D10CFBA-3FD6-9CA6-56EC-E5527D7537B2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37C3C73-F793-BA5E-F33C-20EB818D2BC7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24DBF7C-EA9D-85D2-B6AE-BC5C2AC96A64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845B314-07CF-A008-C306-4415B5DB7657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0B855A8-8567-A6E9-6C38-E716893533A9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5FA3A04-01D2-2043-D015-E8119117518F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115ECBD-84DF-0768-8BB6-F779907679FF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7ACE902-519C-40A4-254E-A6F1325F83A2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BEE8C065-7564-A922-CE4A-D08D51C22273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4DEDC1CF-0F61-EB75-D1E0-E7A203DA522B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E993713-E5F8-2E3E-8C54-C7D54182ACE2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495B787-87DC-A141-73BC-6ACC71C4FD05}"/>
              </a:ext>
            </a:extLst>
          </p:cNvPr>
          <p:cNvGrpSpPr/>
          <p:nvPr/>
        </p:nvGrpSpPr>
        <p:grpSpPr>
          <a:xfrm>
            <a:off x="8213122" y="3306009"/>
            <a:ext cx="779064" cy="779064"/>
            <a:chOff x="1315372" y="4667579"/>
            <a:chExt cx="779064" cy="7790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372B86E-BD5E-CF79-06C0-B9BF86C8CDDE}"/>
                </a:ext>
              </a:extLst>
            </p:cNvPr>
            <p:cNvSpPr/>
            <p:nvPr/>
          </p:nvSpPr>
          <p:spPr>
            <a:xfrm>
              <a:off x="131537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471BD29-484C-25FC-0EBB-2C24926E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533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32B1ED39-1524-A6A3-BBB1-FC33BC89556D}"/>
              </a:ext>
            </a:extLst>
          </p:cNvPr>
          <p:cNvSpPr txBox="1"/>
          <p:nvPr/>
        </p:nvSpPr>
        <p:spPr>
          <a:xfrm>
            <a:off x="8045263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Magazine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537AB78-D3A7-C404-D7DF-72877479BEAE}"/>
              </a:ext>
            </a:extLst>
          </p:cNvPr>
          <p:cNvGrpSpPr/>
          <p:nvPr/>
        </p:nvGrpSpPr>
        <p:grpSpPr>
          <a:xfrm>
            <a:off x="3217537" y="3306009"/>
            <a:ext cx="779064" cy="779064"/>
            <a:chOff x="2136358" y="4667579"/>
            <a:chExt cx="779064" cy="77906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3812235-D04D-BBDF-8B34-4956E39D4E09}"/>
                </a:ext>
              </a:extLst>
            </p:cNvPr>
            <p:cNvSpPr/>
            <p:nvPr/>
          </p:nvSpPr>
          <p:spPr>
            <a:xfrm>
              <a:off x="213635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D943A29-3E42-37F4-3073-90C35C389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631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E4FCAEF2-5D20-40FA-522A-E86B14671C40}"/>
              </a:ext>
            </a:extLst>
          </p:cNvPr>
          <p:cNvSpPr txBox="1"/>
          <p:nvPr/>
        </p:nvSpPr>
        <p:spPr>
          <a:xfrm>
            <a:off x="3045248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newspapers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FE90124-8C88-BA98-C487-9D238262DE1E}"/>
              </a:ext>
            </a:extLst>
          </p:cNvPr>
          <p:cNvGrpSpPr/>
          <p:nvPr/>
        </p:nvGrpSpPr>
        <p:grpSpPr>
          <a:xfrm>
            <a:off x="7221979" y="3306009"/>
            <a:ext cx="779064" cy="779064"/>
            <a:chOff x="2957344" y="4667579"/>
            <a:chExt cx="779064" cy="77906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6AE8905-1F09-8603-C81D-77730F30C957}"/>
                </a:ext>
              </a:extLst>
            </p:cNvPr>
            <p:cNvSpPr/>
            <p:nvPr/>
          </p:nvSpPr>
          <p:spPr>
            <a:xfrm>
              <a:off x="2957344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E3F9BF0-9F46-191E-0CC1-1C80E86E5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7302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74F43584-0DCB-680E-CC04-0689174F95C9}"/>
              </a:ext>
            </a:extLst>
          </p:cNvPr>
          <p:cNvSpPr txBox="1"/>
          <p:nvPr/>
        </p:nvSpPr>
        <p:spPr>
          <a:xfrm>
            <a:off x="7045260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Newspaper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F4DCC23-95FD-8B2D-27F8-33DACF7BA4D4}"/>
              </a:ext>
            </a:extLst>
          </p:cNvPr>
          <p:cNvGrpSpPr/>
          <p:nvPr/>
        </p:nvGrpSpPr>
        <p:grpSpPr>
          <a:xfrm>
            <a:off x="6226406" y="3306009"/>
            <a:ext cx="779064" cy="779064"/>
            <a:chOff x="3778330" y="4667579"/>
            <a:chExt cx="779064" cy="7790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D9E4F22-84A8-633B-665B-3DF98A5102FA}"/>
                </a:ext>
              </a:extLst>
            </p:cNvPr>
            <p:cNvSpPr/>
            <p:nvPr/>
          </p:nvSpPr>
          <p:spPr>
            <a:xfrm>
              <a:off x="377833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7CC044-6037-76FC-EF49-66C7FF8AD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28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67E6A691-4FF7-707F-9BD7-3925040361A3}"/>
              </a:ext>
            </a:extLst>
          </p:cNvPr>
          <p:cNvSpPr txBox="1"/>
          <p:nvPr/>
        </p:nvSpPr>
        <p:spPr>
          <a:xfrm>
            <a:off x="6045257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Live or scheduled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TV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F46CCE5-F619-BE53-96A6-46BC572F629F}"/>
              </a:ext>
            </a:extLst>
          </p:cNvPr>
          <p:cNvGrpSpPr/>
          <p:nvPr/>
        </p:nvGrpSpPr>
        <p:grpSpPr>
          <a:xfrm>
            <a:off x="2230824" y="3306009"/>
            <a:ext cx="779064" cy="779064"/>
            <a:chOff x="4599316" y="4667579"/>
            <a:chExt cx="779064" cy="77906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27321D5-B959-9240-83AD-DABC850E3C55}"/>
                </a:ext>
              </a:extLst>
            </p:cNvPr>
            <p:cNvSpPr/>
            <p:nvPr/>
          </p:nvSpPr>
          <p:spPr>
            <a:xfrm>
              <a:off x="459931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7A67F90-3767-9186-C70E-95842EE9F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927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D8008896-A6B6-064C-2862-0A62EB9D509E}"/>
              </a:ext>
            </a:extLst>
          </p:cNvPr>
          <p:cNvSpPr txBox="1"/>
          <p:nvPr/>
        </p:nvSpPr>
        <p:spPr>
          <a:xfrm>
            <a:off x="2045245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Streaming/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on-demand TV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135CD5B-A0D2-D3A7-F01D-5FCDA5452D9C}"/>
              </a:ext>
            </a:extLst>
          </p:cNvPr>
          <p:cNvGrpSpPr/>
          <p:nvPr/>
        </p:nvGrpSpPr>
        <p:grpSpPr>
          <a:xfrm>
            <a:off x="4182099" y="3306009"/>
            <a:ext cx="779064" cy="779064"/>
            <a:chOff x="5420302" y="4667579"/>
            <a:chExt cx="779064" cy="779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37F6B60-6D84-346D-09B9-CF5F40E808D6}"/>
                </a:ext>
              </a:extLst>
            </p:cNvPr>
            <p:cNvSpPr/>
            <p:nvPr/>
          </p:nvSpPr>
          <p:spPr>
            <a:xfrm>
              <a:off x="542030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21C6DF8-3157-319A-5966-9981168BC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026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743CE52F-A55B-62DD-D0B5-2A5AF09D87B3}"/>
              </a:ext>
            </a:extLst>
          </p:cNvPr>
          <p:cNvSpPr txBox="1"/>
          <p:nvPr/>
        </p:nvSpPr>
        <p:spPr>
          <a:xfrm>
            <a:off x="4045251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Online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video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A13D581-3FB2-F1BA-0C0D-52F6F142E69C}"/>
              </a:ext>
            </a:extLst>
          </p:cNvPr>
          <p:cNvGrpSpPr/>
          <p:nvPr/>
        </p:nvGrpSpPr>
        <p:grpSpPr>
          <a:xfrm>
            <a:off x="9186544" y="3306009"/>
            <a:ext cx="779064" cy="779064"/>
            <a:chOff x="6241288" y="4667579"/>
            <a:chExt cx="779064" cy="779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C3FE82F-E0F6-0B71-3160-C16497817EA3}"/>
                </a:ext>
              </a:extLst>
            </p:cNvPr>
            <p:cNvSpPr/>
            <p:nvPr/>
          </p:nvSpPr>
          <p:spPr>
            <a:xfrm>
              <a:off x="624128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BF319E4-DB81-4DD7-7E49-CCAF794E8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124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5035E478-7335-8D40-9295-47D5D9EC4766}"/>
              </a:ext>
            </a:extLst>
          </p:cNvPr>
          <p:cNvSpPr txBox="1"/>
          <p:nvPr/>
        </p:nvSpPr>
        <p:spPr>
          <a:xfrm>
            <a:off x="9045266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Social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AAAFA3A-EC66-C21E-1DB1-A3FA1BBABE59}"/>
              </a:ext>
            </a:extLst>
          </p:cNvPr>
          <p:cNvGrpSpPr/>
          <p:nvPr/>
        </p:nvGrpSpPr>
        <p:grpSpPr>
          <a:xfrm>
            <a:off x="10190977" y="3306009"/>
            <a:ext cx="779064" cy="779064"/>
            <a:chOff x="7883260" y="4667579"/>
            <a:chExt cx="779064" cy="77906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1CB136-46A5-8F84-BCF2-79C9920848F3}"/>
                </a:ext>
              </a:extLst>
            </p:cNvPr>
            <p:cNvSpPr/>
            <p:nvPr/>
          </p:nvSpPr>
          <p:spPr>
            <a:xfrm>
              <a:off x="7883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9548C02-C8C9-4CFD-39E5-06FBC970A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3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6331BF61-8AFF-2C1D-9B4D-A11F615BB3DF}"/>
              </a:ext>
            </a:extLst>
          </p:cNvPr>
          <p:cNvSpPr txBox="1"/>
          <p:nvPr/>
        </p:nvSpPr>
        <p:spPr>
          <a:xfrm>
            <a:off x="1004526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Commercial radio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9E163C8-AED4-B159-0417-889DB01E1ED8}"/>
              </a:ext>
            </a:extLst>
          </p:cNvPr>
          <p:cNvGrpSpPr/>
          <p:nvPr/>
        </p:nvGrpSpPr>
        <p:grpSpPr>
          <a:xfrm>
            <a:off x="1195380" y="3306009"/>
            <a:ext cx="779064" cy="779064"/>
            <a:chOff x="8704246" y="4667579"/>
            <a:chExt cx="779064" cy="779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177F3E7-F851-7F17-930F-75467E57C783}"/>
                </a:ext>
              </a:extLst>
            </p:cNvPr>
            <p:cNvSpPr/>
            <p:nvPr/>
          </p:nvSpPr>
          <p:spPr>
            <a:xfrm>
              <a:off x="870424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393AA4A-A15E-3DC3-EF1B-B42302476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20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B50F9D87-CCDE-90FB-13F7-E6A2335E4FFA}"/>
              </a:ext>
            </a:extLst>
          </p:cNvPr>
          <p:cNvSpPr txBox="1"/>
          <p:nvPr/>
        </p:nvSpPr>
        <p:spPr>
          <a:xfrm>
            <a:off x="1045242" y="2471710"/>
            <a:ext cx="1101492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Podcasts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AF4460E-5639-25E6-BB66-49CC5C29AB28}"/>
              </a:ext>
            </a:extLst>
          </p:cNvPr>
          <p:cNvGrpSpPr/>
          <p:nvPr/>
        </p:nvGrpSpPr>
        <p:grpSpPr>
          <a:xfrm>
            <a:off x="11199838" y="3306009"/>
            <a:ext cx="779064" cy="779064"/>
            <a:chOff x="9525232" y="4667579"/>
            <a:chExt cx="779064" cy="77906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0CDC070-C7D0-6A48-0487-EFD1E9394B2B}"/>
                </a:ext>
              </a:extLst>
            </p:cNvPr>
            <p:cNvSpPr/>
            <p:nvPr/>
          </p:nvSpPr>
          <p:spPr>
            <a:xfrm>
              <a:off x="952523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AD2DC1B-2498-383B-9A72-031041D3F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519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CC6586F1-2B92-36BD-F22A-AB89CBCCEA7C}"/>
              </a:ext>
            </a:extLst>
          </p:cNvPr>
          <p:cNvSpPr txBox="1"/>
          <p:nvPr/>
        </p:nvSpPr>
        <p:spPr>
          <a:xfrm>
            <a:off x="11045270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Outdoor advertising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6054ECAA-2A6E-B96E-AD70-B573E11733A8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9DEC22F-E32F-DA46-0882-E650624324BA}"/>
              </a:ext>
            </a:extLst>
          </p:cNvPr>
          <p:cNvSpPr txBox="1"/>
          <p:nvPr/>
        </p:nvSpPr>
        <p:spPr>
          <a:xfrm>
            <a:off x="271627" y="6261100"/>
            <a:ext cx="226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Male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Female</a:t>
            </a: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C50A0040-9B5D-A217-4F44-4D6292591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035403"/>
              </p:ext>
            </p:extLst>
          </p:nvPr>
        </p:nvGraphicFramePr>
        <p:xfrm>
          <a:off x="105397" y="4222483"/>
          <a:ext cx="11975496" cy="166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72.6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72.0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71.8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69.6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70.2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67.9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59.3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49.7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74.7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75.0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70.0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71.2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69.2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66.7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67.3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58.3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42.7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BCC087-19E3-454A-963B-B9B42A1143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135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B342C-1BD6-D729-18D7-B2CFDA18C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9A783496-1CDE-065F-ECC7-10F14D03C92A}"/>
              </a:ext>
            </a:extLst>
          </p:cNvPr>
          <p:cNvGrpSpPr/>
          <p:nvPr/>
        </p:nvGrpSpPr>
        <p:grpSpPr>
          <a:xfrm>
            <a:off x="208668" y="3306009"/>
            <a:ext cx="779064" cy="779064"/>
            <a:chOff x="494260" y="4667579"/>
            <a:chExt cx="779064" cy="7790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A00EA04-7E72-EF6B-37DC-9F38DCDBF159}"/>
                </a:ext>
              </a:extLst>
            </p:cNvPr>
            <p:cNvSpPr/>
            <p:nvPr/>
          </p:nvSpPr>
          <p:spPr>
            <a:xfrm>
              <a:off x="494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6D8F3E-0EF1-3EB6-6C4C-9B3EB2E6A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76300EDB-3F8E-46DF-5E07-C83F66AF8FE1}"/>
              </a:ext>
            </a:extLst>
          </p:cNvPr>
          <p:cNvSpPr txBox="1"/>
          <p:nvPr/>
        </p:nvSpPr>
        <p:spPr>
          <a:xfrm>
            <a:off x="4523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Magazines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A954AD3-D755-FABF-4789-9C81631884D6}"/>
              </a:ext>
            </a:extLst>
          </p:cNvPr>
          <p:cNvGrpSpPr/>
          <p:nvPr/>
        </p:nvGrpSpPr>
        <p:grpSpPr>
          <a:xfrm>
            <a:off x="5204252" y="3306009"/>
            <a:ext cx="779064" cy="779064"/>
            <a:chOff x="10471947" y="4667579"/>
            <a:chExt cx="779064" cy="77906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972A8D-1BAC-0F84-63B3-F8C8B5E18B30}"/>
                </a:ext>
              </a:extLst>
            </p:cNvPr>
            <p:cNvSpPr/>
            <p:nvPr/>
          </p:nvSpPr>
          <p:spPr>
            <a:xfrm>
              <a:off x="10471947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5F5B8B6-700D-043E-9BA6-D980511C6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905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3EF433FA-19F6-AD92-A123-AB0F48C6EA03}"/>
              </a:ext>
            </a:extLst>
          </p:cNvPr>
          <p:cNvSpPr txBox="1"/>
          <p:nvPr/>
        </p:nvSpPr>
        <p:spPr>
          <a:xfrm>
            <a:off x="5045254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Retail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B741E-70E8-8B41-AC31-580CB299C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Quality of Attention Index </a:t>
            </a:r>
            <a:r>
              <a:rPr lang="en-NZ" dirty="0">
                <a:solidFill>
                  <a:schemeClr val="bg1"/>
                </a:solidFill>
              </a:rPr>
              <a:t>Active Users by Age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5EBCE56-D385-EB30-71BA-EFC6354952D0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8D53781-62F5-949A-4D87-E60C5A2BEEF2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52C4F0B-A5FB-0C7E-068E-4036278FFA4E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AF48DB6-8482-F362-A456-7993131190E5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541692A-62B7-6E85-4259-D9487D914AC3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7D3E1CE-8FF1-F770-2FF2-B64D78232DF3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0D81D73-26BF-2FD4-F6C3-C274A7EB3BA1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D142F66-F891-655C-609A-9170BC99982D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A33138EB-C60B-9FE9-41E9-0630778FC583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2F019E2-0A1E-4B32-E1D1-036AC879A74D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D06F11B-8EE5-65BD-60A8-CB6258020250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31DAE7DC-AEEB-886A-CE74-0241842AECE7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18CE1BC-334B-DA6F-0592-31BEC00C9850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7C31E2F-099D-9428-EF42-A7160E95A652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970665C-1243-7EF0-8538-C799CC53E289}"/>
              </a:ext>
            </a:extLst>
          </p:cNvPr>
          <p:cNvGrpSpPr/>
          <p:nvPr/>
        </p:nvGrpSpPr>
        <p:grpSpPr>
          <a:xfrm>
            <a:off x="8213122" y="3306009"/>
            <a:ext cx="779064" cy="779064"/>
            <a:chOff x="1315372" y="4667579"/>
            <a:chExt cx="779064" cy="7790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27CF3DF-8C4A-5821-60DB-1F301F67D79C}"/>
                </a:ext>
              </a:extLst>
            </p:cNvPr>
            <p:cNvSpPr/>
            <p:nvPr/>
          </p:nvSpPr>
          <p:spPr>
            <a:xfrm>
              <a:off x="131537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48E9F0-646C-BF11-68CD-18A61D674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533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283B312E-F824-7950-1BE1-8BA74A470711}"/>
              </a:ext>
            </a:extLst>
          </p:cNvPr>
          <p:cNvSpPr txBox="1"/>
          <p:nvPr/>
        </p:nvSpPr>
        <p:spPr>
          <a:xfrm>
            <a:off x="8045263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Magazine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459C081-223D-5F98-A12B-9DC60346EA9D}"/>
              </a:ext>
            </a:extLst>
          </p:cNvPr>
          <p:cNvGrpSpPr/>
          <p:nvPr/>
        </p:nvGrpSpPr>
        <p:grpSpPr>
          <a:xfrm>
            <a:off x="3217537" y="3306009"/>
            <a:ext cx="779064" cy="779064"/>
            <a:chOff x="2136358" y="4667579"/>
            <a:chExt cx="779064" cy="77906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2DBFA5-B7E9-24AB-8193-9D5FFAA29B36}"/>
                </a:ext>
              </a:extLst>
            </p:cNvPr>
            <p:cNvSpPr/>
            <p:nvPr/>
          </p:nvSpPr>
          <p:spPr>
            <a:xfrm>
              <a:off x="213635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9AEE850-F2B4-40C8-8356-F436851F3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631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53CADA2-7707-613A-CA2E-83F23ED0125E}"/>
              </a:ext>
            </a:extLst>
          </p:cNvPr>
          <p:cNvSpPr txBox="1"/>
          <p:nvPr/>
        </p:nvSpPr>
        <p:spPr>
          <a:xfrm>
            <a:off x="3045248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newspapers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FD2EF58-45B6-8732-E68B-42A91D882184}"/>
              </a:ext>
            </a:extLst>
          </p:cNvPr>
          <p:cNvGrpSpPr/>
          <p:nvPr/>
        </p:nvGrpSpPr>
        <p:grpSpPr>
          <a:xfrm>
            <a:off x="7221979" y="3306009"/>
            <a:ext cx="779064" cy="779064"/>
            <a:chOff x="2957344" y="4667579"/>
            <a:chExt cx="779064" cy="77906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376CB59-6D01-822F-5075-59F4E7151540}"/>
                </a:ext>
              </a:extLst>
            </p:cNvPr>
            <p:cNvSpPr/>
            <p:nvPr/>
          </p:nvSpPr>
          <p:spPr>
            <a:xfrm>
              <a:off x="2957344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D5FE34E-408E-0844-B655-F4851D7E9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7302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66FD0919-673E-CD10-BA67-E961FE807003}"/>
              </a:ext>
            </a:extLst>
          </p:cNvPr>
          <p:cNvSpPr txBox="1"/>
          <p:nvPr/>
        </p:nvSpPr>
        <p:spPr>
          <a:xfrm>
            <a:off x="7045260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Newspaper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EB33970-9DDD-79BE-DC1E-059B5CF13304}"/>
              </a:ext>
            </a:extLst>
          </p:cNvPr>
          <p:cNvGrpSpPr/>
          <p:nvPr/>
        </p:nvGrpSpPr>
        <p:grpSpPr>
          <a:xfrm>
            <a:off x="6226406" y="3306009"/>
            <a:ext cx="779064" cy="779064"/>
            <a:chOff x="3778330" y="4667579"/>
            <a:chExt cx="779064" cy="7790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791B8DD-E514-AF45-F457-05504C638A1E}"/>
                </a:ext>
              </a:extLst>
            </p:cNvPr>
            <p:cNvSpPr/>
            <p:nvPr/>
          </p:nvSpPr>
          <p:spPr>
            <a:xfrm>
              <a:off x="377833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7AAA611-2B08-6F9E-BD99-A1D604207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28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FBBC74DE-918F-006E-8693-09A77D8C4B13}"/>
              </a:ext>
            </a:extLst>
          </p:cNvPr>
          <p:cNvSpPr txBox="1"/>
          <p:nvPr/>
        </p:nvSpPr>
        <p:spPr>
          <a:xfrm>
            <a:off x="6045257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Live or scheduled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TV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56C1322-56F3-B4F0-45D1-CB545E421FFE}"/>
              </a:ext>
            </a:extLst>
          </p:cNvPr>
          <p:cNvGrpSpPr/>
          <p:nvPr/>
        </p:nvGrpSpPr>
        <p:grpSpPr>
          <a:xfrm>
            <a:off x="2230824" y="3306009"/>
            <a:ext cx="779064" cy="779064"/>
            <a:chOff x="4599316" y="4667579"/>
            <a:chExt cx="779064" cy="77906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308AEF5-6E50-F1A1-31BD-6A5B0534600A}"/>
                </a:ext>
              </a:extLst>
            </p:cNvPr>
            <p:cNvSpPr/>
            <p:nvPr/>
          </p:nvSpPr>
          <p:spPr>
            <a:xfrm>
              <a:off x="459931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09CDC5C6-25B5-1B8A-ED39-6A3C82DC5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927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4EFAC396-5AD3-B3E7-B8BD-BAD180E5CDDF}"/>
              </a:ext>
            </a:extLst>
          </p:cNvPr>
          <p:cNvSpPr txBox="1"/>
          <p:nvPr/>
        </p:nvSpPr>
        <p:spPr>
          <a:xfrm>
            <a:off x="2045245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Streaming/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on-demand TV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B6D00F1-0F40-A335-4BB1-B2F49B1723B3}"/>
              </a:ext>
            </a:extLst>
          </p:cNvPr>
          <p:cNvGrpSpPr/>
          <p:nvPr/>
        </p:nvGrpSpPr>
        <p:grpSpPr>
          <a:xfrm>
            <a:off x="4182099" y="3306009"/>
            <a:ext cx="779064" cy="779064"/>
            <a:chOff x="5420302" y="4667579"/>
            <a:chExt cx="779064" cy="779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FC9899D-71A7-F617-D7C9-6E8A9AC928F3}"/>
                </a:ext>
              </a:extLst>
            </p:cNvPr>
            <p:cNvSpPr/>
            <p:nvPr/>
          </p:nvSpPr>
          <p:spPr>
            <a:xfrm>
              <a:off x="542030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018D282-7394-6364-42EC-25CD076B5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026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E2D8C56F-81F7-0784-D50D-2D432BC4920A}"/>
              </a:ext>
            </a:extLst>
          </p:cNvPr>
          <p:cNvSpPr txBox="1"/>
          <p:nvPr/>
        </p:nvSpPr>
        <p:spPr>
          <a:xfrm>
            <a:off x="4045251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Online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video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831DC1D-5B7A-B055-F63C-2D373189BC5A}"/>
              </a:ext>
            </a:extLst>
          </p:cNvPr>
          <p:cNvGrpSpPr/>
          <p:nvPr/>
        </p:nvGrpSpPr>
        <p:grpSpPr>
          <a:xfrm>
            <a:off x="9186544" y="3306009"/>
            <a:ext cx="779064" cy="779064"/>
            <a:chOff x="6241288" y="4667579"/>
            <a:chExt cx="779064" cy="779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5977EF9-DC55-AFB4-44D2-CC0B78AB2652}"/>
                </a:ext>
              </a:extLst>
            </p:cNvPr>
            <p:cNvSpPr/>
            <p:nvPr/>
          </p:nvSpPr>
          <p:spPr>
            <a:xfrm>
              <a:off x="624128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5E8BD67-72C8-55C2-A896-1EA91F72B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124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7C4419A1-5693-A7AB-B273-D9CCA75BB1C7}"/>
              </a:ext>
            </a:extLst>
          </p:cNvPr>
          <p:cNvSpPr txBox="1"/>
          <p:nvPr/>
        </p:nvSpPr>
        <p:spPr>
          <a:xfrm>
            <a:off x="9045266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Social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F919885-90CB-320B-4BFB-9DCA7BDE2E86}"/>
              </a:ext>
            </a:extLst>
          </p:cNvPr>
          <p:cNvGrpSpPr/>
          <p:nvPr/>
        </p:nvGrpSpPr>
        <p:grpSpPr>
          <a:xfrm>
            <a:off x="10190977" y="3306009"/>
            <a:ext cx="779064" cy="779064"/>
            <a:chOff x="7883260" y="4667579"/>
            <a:chExt cx="779064" cy="77906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57CF3BB-F6B9-85AA-5CBA-37A3D0F47A49}"/>
                </a:ext>
              </a:extLst>
            </p:cNvPr>
            <p:cNvSpPr/>
            <p:nvPr/>
          </p:nvSpPr>
          <p:spPr>
            <a:xfrm>
              <a:off x="7883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7C55364-5695-07DA-46A1-1D2495FF6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3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A7919B49-E3EE-DFCF-9142-AEA503195BD5}"/>
              </a:ext>
            </a:extLst>
          </p:cNvPr>
          <p:cNvSpPr txBox="1"/>
          <p:nvPr/>
        </p:nvSpPr>
        <p:spPr>
          <a:xfrm>
            <a:off x="1004526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Commercial radio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FA47360-CA3C-0E8F-EF0F-B289E2381C05}"/>
              </a:ext>
            </a:extLst>
          </p:cNvPr>
          <p:cNvGrpSpPr/>
          <p:nvPr/>
        </p:nvGrpSpPr>
        <p:grpSpPr>
          <a:xfrm>
            <a:off x="1195380" y="3306009"/>
            <a:ext cx="779064" cy="779064"/>
            <a:chOff x="8704246" y="4667579"/>
            <a:chExt cx="779064" cy="779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3202D1B-C6D5-C58F-EF08-0AB472F56BC4}"/>
                </a:ext>
              </a:extLst>
            </p:cNvPr>
            <p:cNvSpPr/>
            <p:nvPr/>
          </p:nvSpPr>
          <p:spPr>
            <a:xfrm>
              <a:off x="870424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CC4EDE6-A5B5-DBA0-F3F5-1CC2396E9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20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3741A22B-5AD4-5D0C-BE92-CABA64E75D7A}"/>
              </a:ext>
            </a:extLst>
          </p:cNvPr>
          <p:cNvSpPr txBox="1"/>
          <p:nvPr/>
        </p:nvSpPr>
        <p:spPr>
          <a:xfrm>
            <a:off x="1045242" y="2471710"/>
            <a:ext cx="1101492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Podcasts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B23DF75-B073-399D-1CB4-F9586FC17EAD}"/>
              </a:ext>
            </a:extLst>
          </p:cNvPr>
          <p:cNvGrpSpPr/>
          <p:nvPr/>
        </p:nvGrpSpPr>
        <p:grpSpPr>
          <a:xfrm>
            <a:off x="11199838" y="3306009"/>
            <a:ext cx="779064" cy="779064"/>
            <a:chOff x="9525232" y="4667579"/>
            <a:chExt cx="779064" cy="77906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4A684C9-F3D9-21FB-176A-000BCC04ED5B}"/>
                </a:ext>
              </a:extLst>
            </p:cNvPr>
            <p:cNvSpPr/>
            <p:nvPr/>
          </p:nvSpPr>
          <p:spPr>
            <a:xfrm>
              <a:off x="952523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0232060-A8BC-DFF2-16EE-CCE5ECFCA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519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A9537399-D901-244C-7EE0-7A65C8020C38}"/>
              </a:ext>
            </a:extLst>
          </p:cNvPr>
          <p:cNvSpPr txBox="1"/>
          <p:nvPr/>
        </p:nvSpPr>
        <p:spPr>
          <a:xfrm>
            <a:off x="11045270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Outdoor advertising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D443343E-8A55-D9E2-DF7B-46B2E6F582C6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979E23F-73F5-0DA1-0819-81DFC79389EF}"/>
              </a:ext>
            </a:extLst>
          </p:cNvPr>
          <p:cNvSpPr txBox="1"/>
          <p:nvPr/>
        </p:nvSpPr>
        <p:spPr>
          <a:xfrm>
            <a:off x="271627" y="6261100"/>
            <a:ext cx="1010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18-29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30-39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40-49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50-64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65 or above</a:t>
            </a: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374A9527-909A-F89F-1B3E-6B3893018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224484"/>
              </p:ext>
            </p:extLst>
          </p:nvPr>
        </p:nvGraphicFramePr>
        <p:xfrm>
          <a:off x="105397" y="4222484"/>
          <a:ext cx="11975496" cy="1765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73.2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69.4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64.2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64.3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67.6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56.9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45.3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11042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70.7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71.9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69.9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64.8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66.9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67.9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67.1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58.2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49.3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680519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73.8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66.2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69.0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69.1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58.6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50.7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05355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76.4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75.9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63.2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43.6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76.0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5464F2-122F-48EF-C165-7F3D26B74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61773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6DA4-06EF-1514-A5C9-9D680EE12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0CACB2AE-FEF7-9B84-6D0B-A3302E612413}"/>
              </a:ext>
            </a:extLst>
          </p:cNvPr>
          <p:cNvGrpSpPr/>
          <p:nvPr/>
        </p:nvGrpSpPr>
        <p:grpSpPr>
          <a:xfrm>
            <a:off x="208668" y="3306009"/>
            <a:ext cx="779064" cy="779064"/>
            <a:chOff x="494260" y="4667579"/>
            <a:chExt cx="779064" cy="7790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470823D-9355-3461-93D8-37C551B1316B}"/>
                </a:ext>
              </a:extLst>
            </p:cNvPr>
            <p:cNvSpPr/>
            <p:nvPr/>
          </p:nvSpPr>
          <p:spPr>
            <a:xfrm>
              <a:off x="494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723E23-2CE8-37AE-57CF-86EEEA57D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A8C60E72-08BD-4B09-FF18-F846796E2A73}"/>
              </a:ext>
            </a:extLst>
          </p:cNvPr>
          <p:cNvSpPr txBox="1"/>
          <p:nvPr/>
        </p:nvSpPr>
        <p:spPr>
          <a:xfrm>
            <a:off x="4523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Magazines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7CD66-969F-1B2A-7FE9-2D665235D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Quality of Attention Index </a:t>
            </a:r>
            <a:r>
              <a:rPr lang="en-NZ" dirty="0">
                <a:solidFill>
                  <a:schemeClr val="bg1"/>
                </a:solidFill>
              </a:rPr>
              <a:t>Active Users by Location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54F2735-0D0D-3B87-A3FA-FF896AD50651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699E3913-928C-3DC1-C679-901880F5CE0E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92777D50-28D3-CF41-A1D9-D2E31774ABA6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A425A42-4C4F-FB38-FA50-1DF6ADA6D992}"/>
              </a:ext>
            </a:extLst>
          </p:cNvPr>
          <p:cNvGrpSpPr/>
          <p:nvPr/>
        </p:nvGrpSpPr>
        <p:grpSpPr>
          <a:xfrm>
            <a:off x="11199838" y="3306009"/>
            <a:ext cx="779064" cy="779064"/>
            <a:chOff x="9525232" y="4667579"/>
            <a:chExt cx="779064" cy="77906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8F6A25E-2671-CFFF-BE8B-992CAF09B74B}"/>
                </a:ext>
              </a:extLst>
            </p:cNvPr>
            <p:cNvSpPr/>
            <p:nvPr/>
          </p:nvSpPr>
          <p:spPr>
            <a:xfrm>
              <a:off x="952523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355F133-FE53-42E5-BA89-5565FFC10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519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58C53B8E-B1E3-D9C1-40FD-2B029A3C7F2C}"/>
              </a:ext>
            </a:extLst>
          </p:cNvPr>
          <p:cNvSpPr txBox="1"/>
          <p:nvPr/>
        </p:nvSpPr>
        <p:spPr>
          <a:xfrm>
            <a:off x="11045270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Outdoor advertising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9CF0A3-7011-454A-F5F3-EE275DEF53B4}"/>
              </a:ext>
            </a:extLst>
          </p:cNvPr>
          <p:cNvSpPr txBox="1"/>
          <p:nvPr/>
        </p:nvSpPr>
        <p:spPr>
          <a:xfrm>
            <a:off x="271626" y="6261100"/>
            <a:ext cx="6072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Auckland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Rest of North Island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South Island</a:t>
            </a: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1DC10F6E-9DBB-F4D5-F3B1-44A55892B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358910"/>
              </p:ext>
            </p:extLst>
          </p:nvPr>
        </p:nvGraphicFramePr>
        <p:xfrm>
          <a:off x="86346" y="4222483"/>
          <a:ext cx="11994552" cy="182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9546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456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69.3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70.1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60.4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ADC9DB"/>
                          </a:solidFill>
                          <a:latin typeface="+mn-lt"/>
                          <a:ea typeface="+mn-ea"/>
                          <a:cs typeface="+mn-cs"/>
                        </a:rPr>
                        <a:t>49.5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75.5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71.8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70.5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69.4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66.4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66.9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64.9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58.3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EFE8B3"/>
                          </a:solidFill>
                          <a:latin typeface="+mn-lt"/>
                          <a:ea typeface="+mn-ea"/>
                          <a:cs typeface="+mn-cs"/>
                        </a:rPr>
                        <a:t>42.4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72.4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76.5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74.2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66.8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57.9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rgbClr val="BCE6C9"/>
                          </a:solidFill>
                          <a:latin typeface="+mn-lt"/>
                          <a:ea typeface="+mn-ea"/>
                          <a:cs typeface="+mn-cs"/>
                        </a:rPr>
                        <a:t>45.0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5207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8C0D18A-4E59-4680-6C45-73E0C657643F}"/>
              </a:ext>
            </a:extLst>
          </p:cNvPr>
          <p:cNvGrpSpPr/>
          <p:nvPr/>
        </p:nvGrpSpPr>
        <p:grpSpPr>
          <a:xfrm>
            <a:off x="5204252" y="3306009"/>
            <a:ext cx="779064" cy="779064"/>
            <a:chOff x="10471947" y="4667579"/>
            <a:chExt cx="779064" cy="77906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F3DA133-4A1A-FC50-6BA3-5FA9BFB9672B}"/>
                </a:ext>
              </a:extLst>
            </p:cNvPr>
            <p:cNvSpPr/>
            <p:nvPr/>
          </p:nvSpPr>
          <p:spPr>
            <a:xfrm>
              <a:off x="10471947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7500744-4B4F-CECC-28E8-1E204A12B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905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D9BEDC1-AE08-E3D9-B905-189B8E1FE0D3}"/>
              </a:ext>
            </a:extLst>
          </p:cNvPr>
          <p:cNvSpPr txBox="1"/>
          <p:nvPr/>
        </p:nvSpPr>
        <p:spPr>
          <a:xfrm>
            <a:off x="5045254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Retail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AB469-E0AE-4D06-C4C2-303CC71C0CC4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FE75F1-33A4-5D99-3FAC-AEFB9493CE72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7B8B54-111D-F210-F689-F3883E661A0E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1F287E-D881-8F02-393A-5F5679B30C7E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79226C-4C36-786D-3A9D-0CDE138C5B02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29BAE9-6681-1AAD-A39C-2162337039F5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B196E0-7B99-08B1-D95E-D8EA028374A3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23602D7-5980-34A0-A648-F0553D095625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AE7101-293F-7019-7431-7EC346F44B82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D23F240-8008-5BE6-F2A2-66B89B5BDA13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535301-DBA9-04E7-AFD5-BF02D7C7D8E6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E01EA85-3BAF-08C6-A247-391EA1A3AE73}"/>
              </a:ext>
            </a:extLst>
          </p:cNvPr>
          <p:cNvGrpSpPr/>
          <p:nvPr/>
        </p:nvGrpSpPr>
        <p:grpSpPr>
          <a:xfrm>
            <a:off x="8213122" y="3306009"/>
            <a:ext cx="779064" cy="779064"/>
            <a:chOff x="1315372" y="4667579"/>
            <a:chExt cx="779064" cy="77906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E8D5E8-93C4-565D-EF96-5984F9478096}"/>
                </a:ext>
              </a:extLst>
            </p:cNvPr>
            <p:cNvSpPr/>
            <p:nvPr/>
          </p:nvSpPr>
          <p:spPr>
            <a:xfrm>
              <a:off x="131537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C5E9881-2FF8-D03B-D967-262C2B73D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533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1A66ECB-4F49-3071-F522-DB43A81D964A}"/>
              </a:ext>
            </a:extLst>
          </p:cNvPr>
          <p:cNvSpPr txBox="1"/>
          <p:nvPr/>
        </p:nvSpPr>
        <p:spPr>
          <a:xfrm>
            <a:off x="8045263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Magazine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08E8BC-166D-F6BF-4933-169473A8944B}"/>
              </a:ext>
            </a:extLst>
          </p:cNvPr>
          <p:cNvGrpSpPr/>
          <p:nvPr/>
        </p:nvGrpSpPr>
        <p:grpSpPr>
          <a:xfrm>
            <a:off x="3217537" y="3306009"/>
            <a:ext cx="779064" cy="779064"/>
            <a:chOff x="2136358" y="4667579"/>
            <a:chExt cx="779064" cy="779064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6F18D5C-3966-5D02-2294-2B468E8E13B2}"/>
                </a:ext>
              </a:extLst>
            </p:cNvPr>
            <p:cNvSpPr/>
            <p:nvPr/>
          </p:nvSpPr>
          <p:spPr>
            <a:xfrm>
              <a:off x="213635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BFF27FA-6257-B943-C737-2F2EC30B7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631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C8DEC0B7-AAC4-C826-1A01-B60C81676D17}"/>
              </a:ext>
            </a:extLst>
          </p:cNvPr>
          <p:cNvSpPr txBox="1"/>
          <p:nvPr/>
        </p:nvSpPr>
        <p:spPr>
          <a:xfrm>
            <a:off x="3045248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newspapers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9B3A607-8A51-3CF9-DB7C-EFB7ECA4A4A3}"/>
              </a:ext>
            </a:extLst>
          </p:cNvPr>
          <p:cNvGrpSpPr/>
          <p:nvPr/>
        </p:nvGrpSpPr>
        <p:grpSpPr>
          <a:xfrm>
            <a:off x="7221979" y="3306009"/>
            <a:ext cx="779064" cy="779064"/>
            <a:chOff x="2957344" y="4667579"/>
            <a:chExt cx="779064" cy="779064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FA6BC75-3229-77C7-1E54-91318A5847AA}"/>
                </a:ext>
              </a:extLst>
            </p:cNvPr>
            <p:cNvSpPr/>
            <p:nvPr/>
          </p:nvSpPr>
          <p:spPr>
            <a:xfrm>
              <a:off x="2957344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995EFBC-E783-46CA-B625-C2B231287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7302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E060F994-24D5-1CDF-869A-11B487D3BEF8}"/>
              </a:ext>
            </a:extLst>
          </p:cNvPr>
          <p:cNvSpPr txBox="1"/>
          <p:nvPr/>
        </p:nvSpPr>
        <p:spPr>
          <a:xfrm>
            <a:off x="7045260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Newspaper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D0DEA3E-C89D-942E-10E3-481C005D1A9B}"/>
              </a:ext>
            </a:extLst>
          </p:cNvPr>
          <p:cNvGrpSpPr/>
          <p:nvPr/>
        </p:nvGrpSpPr>
        <p:grpSpPr>
          <a:xfrm>
            <a:off x="6226406" y="3306009"/>
            <a:ext cx="779064" cy="779064"/>
            <a:chOff x="3778330" y="4667579"/>
            <a:chExt cx="779064" cy="779064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4EE4A5D-41FF-FED1-D92A-83B90354BC4D}"/>
                </a:ext>
              </a:extLst>
            </p:cNvPr>
            <p:cNvSpPr/>
            <p:nvPr/>
          </p:nvSpPr>
          <p:spPr>
            <a:xfrm>
              <a:off x="377833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DB5D6FCD-9B98-DE54-21B8-E3993CAA3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28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BA8AB52-0A98-3D19-5E10-5ED54B324A2C}"/>
              </a:ext>
            </a:extLst>
          </p:cNvPr>
          <p:cNvSpPr txBox="1"/>
          <p:nvPr/>
        </p:nvSpPr>
        <p:spPr>
          <a:xfrm>
            <a:off x="6045257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Live or scheduled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TV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99923A7-F659-E800-AD79-26D1B6A152E8}"/>
              </a:ext>
            </a:extLst>
          </p:cNvPr>
          <p:cNvGrpSpPr/>
          <p:nvPr/>
        </p:nvGrpSpPr>
        <p:grpSpPr>
          <a:xfrm>
            <a:off x="2230824" y="3306009"/>
            <a:ext cx="779064" cy="779064"/>
            <a:chOff x="4599316" y="4667579"/>
            <a:chExt cx="779064" cy="779064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97AC377-A0BE-5025-A45B-E306D5566328}"/>
                </a:ext>
              </a:extLst>
            </p:cNvPr>
            <p:cNvSpPr/>
            <p:nvPr/>
          </p:nvSpPr>
          <p:spPr>
            <a:xfrm>
              <a:off x="459931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C0344C3-E5CA-A43E-27E2-D67B373F8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927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98AFF95-F1C9-DAE1-42E1-D395107C8EB5}"/>
              </a:ext>
            </a:extLst>
          </p:cNvPr>
          <p:cNvSpPr txBox="1"/>
          <p:nvPr/>
        </p:nvSpPr>
        <p:spPr>
          <a:xfrm>
            <a:off x="2045245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Streaming/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on-demand TV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89ADAA-A88D-1943-06D7-94DFEDECDC64}"/>
              </a:ext>
            </a:extLst>
          </p:cNvPr>
          <p:cNvGrpSpPr/>
          <p:nvPr/>
        </p:nvGrpSpPr>
        <p:grpSpPr>
          <a:xfrm>
            <a:off x="4182099" y="3306009"/>
            <a:ext cx="779064" cy="779064"/>
            <a:chOff x="5420302" y="4667579"/>
            <a:chExt cx="779064" cy="779064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4E0E91A8-45F2-C2D2-D727-0D3DC170F0AF}"/>
                </a:ext>
              </a:extLst>
            </p:cNvPr>
            <p:cNvSpPr/>
            <p:nvPr/>
          </p:nvSpPr>
          <p:spPr>
            <a:xfrm>
              <a:off x="542030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CBB0B39-7AED-5B4B-B675-78EEBCE78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026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83571341-635E-566C-E9BF-59415172F458}"/>
              </a:ext>
            </a:extLst>
          </p:cNvPr>
          <p:cNvSpPr txBox="1"/>
          <p:nvPr/>
        </p:nvSpPr>
        <p:spPr>
          <a:xfrm>
            <a:off x="4045251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Online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video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C87A9DB-FBB1-F375-ED22-94A0434F3609}"/>
              </a:ext>
            </a:extLst>
          </p:cNvPr>
          <p:cNvGrpSpPr/>
          <p:nvPr/>
        </p:nvGrpSpPr>
        <p:grpSpPr>
          <a:xfrm>
            <a:off x="9186544" y="3306009"/>
            <a:ext cx="779064" cy="779064"/>
            <a:chOff x="6241288" y="4667579"/>
            <a:chExt cx="779064" cy="779064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4416727-FE03-A3C8-6550-90C8B16497D3}"/>
                </a:ext>
              </a:extLst>
            </p:cNvPr>
            <p:cNvSpPr/>
            <p:nvPr/>
          </p:nvSpPr>
          <p:spPr>
            <a:xfrm>
              <a:off x="624128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65B09FE7-2FC2-AB89-E975-A960550D1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124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80FEF3BE-ACB1-6389-E66E-A11B72F482F0}"/>
              </a:ext>
            </a:extLst>
          </p:cNvPr>
          <p:cNvSpPr txBox="1"/>
          <p:nvPr/>
        </p:nvSpPr>
        <p:spPr>
          <a:xfrm>
            <a:off x="9045266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Social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20BA0A5-E562-81F3-3C14-176A88067655}"/>
              </a:ext>
            </a:extLst>
          </p:cNvPr>
          <p:cNvGrpSpPr/>
          <p:nvPr/>
        </p:nvGrpSpPr>
        <p:grpSpPr>
          <a:xfrm>
            <a:off x="10190977" y="3306009"/>
            <a:ext cx="779064" cy="779064"/>
            <a:chOff x="7883260" y="4667579"/>
            <a:chExt cx="779064" cy="7790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6E1B0AC0-12C9-5EB6-5D04-D57E1DA389AD}"/>
                </a:ext>
              </a:extLst>
            </p:cNvPr>
            <p:cNvSpPr/>
            <p:nvPr/>
          </p:nvSpPr>
          <p:spPr>
            <a:xfrm>
              <a:off x="7883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5106CB53-B586-30CC-B793-E55BE2871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3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E14F231D-61A8-E7B3-58E6-E6C263326A31}"/>
              </a:ext>
            </a:extLst>
          </p:cNvPr>
          <p:cNvSpPr txBox="1"/>
          <p:nvPr/>
        </p:nvSpPr>
        <p:spPr>
          <a:xfrm>
            <a:off x="1004526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Commercial radio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D635955-F2C2-1836-80C7-A1997C099DA5}"/>
              </a:ext>
            </a:extLst>
          </p:cNvPr>
          <p:cNvGrpSpPr/>
          <p:nvPr/>
        </p:nvGrpSpPr>
        <p:grpSpPr>
          <a:xfrm>
            <a:off x="1195380" y="3306009"/>
            <a:ext cx="779064" cy="779064"/>
            <a:chOff x="8704246" y="4667579"/>
            <a:chExt cx="779064" cy="779064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07FC4582-E139-DD16-AD9B-CEB28DE6B7EE}"/>
                </a:ext>
              </a:extLst>
            </p:cNvPr>
            <p:cNvSpPr/>
            <p:nvPr/>
          </p:nvSpPr>
          <p:spPr>
            <a:xfrm>
              <a:off x="870424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C2D89471-92CB-BDE1-9EB8-E9536947D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20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DEA37B2E-CF57-9E04-2ADB-806215119CA6}"/>
              </a:ext>
            </a:extLst>
          </p:cNvPr>
          <p:cNvSpPr txBox="1"/>
          <p:nvPr/>
        </p:nvSpPr>
        <p:spPr>
          <a:xfrm>
            <a:off x="1045242" y="2471710"/>
            <a:ext cx="1101492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Podcasts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A494936-8639-7813-FC65-7CBCCDF8549E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5263E82-80C6-1A8E-BFBD-9186B8F258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17478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8D91E-5B2C-7704-9377-82055EA1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491CFAEC-179D-F896-1E1B-C1FD7788B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59481"/>
              </p:ext>
            </p:extLst>
          </p:nvPr>
        </p:nvGraphicFramePr>
        <p:xfrm>
          <a:off x="105397" y="4222484"/>
          <a:ext cx="11975496" cy="1796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35926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45.8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71.2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75.3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73.6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71.8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67.5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72.3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67.1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68.0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66.4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59.9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46.1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11042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74.9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73.3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70.7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73.0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73.8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68.7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67.2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67.7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57.8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46.1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680519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73.3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73.1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71.1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70.8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71.0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68.7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45.0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05355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74.0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73.1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71.6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69.9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69.0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65.9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46.9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</a:tbl>
          </a:graphicData>
        </a:graphic>
      </p:graphicFrame>
      <p:grpSp>
        <p:nvGrpSpPr>
          <p:cNvPr id="78" name="Group 77">
            <a:extLst>
              <a:ext uri="{FF2B5EF4-FFF2-40B4-BE49-F238E27FC236}">
                <a16:creationId xmlns:a16="http://schemas.microsoft.com/office/drawing/2014/main" id="{6414D24B-913D-7DAE-D808-3C43F7CF8370}"/>
              </a:ext>
            </a:extLst>
          </p:cNvPr>
          <p:cNvGrpSpPr/>
          <p:nvPr/>
        </p:nvGrpSpPr>
        <p:grpSpPr>
          <a:xfrm>
            <a:off x="208668" y="3306009"/>
            <a:ext cx="779064" cy="779064"/>
            <a:chOff x="494260" y="4667579"/>
            <a:chExt cx="779064" cy="7790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FACBA64-1B28-B7F3-F2D3-EF63578F9C8F}"/>
                </a:ext>
              </a:extLst>
            </p:cNvPr>
            <p:cNvSpPr/>
            <p:nvPr/>
          </p:nvSpPr>
          <p:spPr>
            <a:xfrm>
              <a:off x="494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7356D8A-2F49-B574-460B-A7E8033B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7F3D42C1-9EC9-88CB-9947-674454ED7A77}"/>
              </a:ext>
            </a:extLst>
          </p:cNvPr>
          <p:cNvSpPr txBox="1"/>
          <p:nvPr/>
        </p:nvSpPr>
        <p:spPr>
          <a:xfrm>
            <a:off x="4523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Magazines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FB42BB9-D775-D3CF-E16D-31ADE74C4EB7}"/>
              </a:ext>
            </a:extLst>
          </p:cNvPr>
          <p:cNvGrpSpPr/>
          <p:nvPr/>
        </p:nvGrpSpPr>
        <p:grpSpPr>
          <a:xfrm>
            <a:off x="5204252" y="3306009"/>
            <a:ext cx="779064" cy="779064"/>
            <a:chOff x="10471947" y="4667579"/>
            <a:chExt cx="779064" cy="77906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2AECB4D-B3A3-9B7B-FAF0-8909320ED2BA}"/>
                </a:ext>
              </a:extLst>
            </p:cNvPr>
            <p:cNvSpPr/>
            <p:nvPr/>
          </p:nvSpPr>
          <p:spPr>
            <a:xfrm>
              <a:off x="10471947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EBCD4EAE-0D3A-8172-D1A9-DEFB62A32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905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58E47CB5-7D40-DECE-D028-116BB13289FA}"/>
              </a:ext>
            </a:extLst>
          </p:cNvPr>
          <p:cNvSpPr txBox="1"/>
          <p:nvPr/>
        </p:nvSpPr>
        <p:spPr>
          <a:xfrm>
            <a:off x="5045254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Retail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C6615-599A-84B3-D318-E8598F77A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Quality of Attention Index </a:t>
            </a:r>
            <a:r>
              <a:rPr lang="en-NZ" dirty="0">
                <a:solidFill>
                  <a:schemeClr val="bg1"/>
                </a:solidFill>
              </a:rPr>
              <a:t>Active Users by Income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C51DA7C-48F6-256E-F9EC-4F78C2EB30DC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8242285-43BC-DCA6-152C-FA71ED54BC65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F29B84-2890-D025-91E3-501448766222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1470158-BA0F-DD98-79EE-B864622237F3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23FC9F5-0C7E-6C83-207E-8549FB860360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F6D484F-7B98-D0C0-7780-2C2EE391AB51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17F19CF-4E7C-7DF1-DD06-CA04BFB0508F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E4259C3-7177-AA02-ADA3-E758C43D46F2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9B15A4F5-8700-BBFF-A2E3-F567E99C456F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96E2343-5C5E-12A1-EBAC-6BC585685F31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D676ED8-B222-9250-F6C4-9095A0C2DACD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07C33D90-D062-8AB2-2C92-84A0E0DA6F1E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9A430701-2D9E-FC05-9FF8-64F51B9A263E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80C43AD4-8A0C-0ED5-657A-FF677C93755B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6F546D0-C023-06D8-76BD-F35F7BED6088}"/>
              </a:ext>
            </a:extLst>
          </p:cNvPr>
          <p:cNvGrpSpPr/>
          <p:nvPr/>
        </p:nvGrpSpPr>
        <p:grpSpPr>
          <a:xfrm>
            <a:off x="8213122" y="3306009"/>
            <a:ext cx="779064" cy="779064"/>
            <a:chOff x="1315372" y="4667579"/>
            <a:chExt cx="779064" cy="77906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2697036-ACE7-8571-5CA1-D779C34A882C}"/>
                </a:ext>
              </a:extLst>
            </p:cNvPr>
            <p:cNvSpPr/>
            <p:nvPr/>
          </p:nvSpPr>
          <p:spPr>
            <a:xfrm>
              <a:off x="131537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9539802-E497-1265-1457-388C60C62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533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6288423E-8A2A-847B-688E-A3503ADC62A5}"/>
              </a:ext>
            </a:extLst>
          </p:cNvPr>
          <p:cNvSpPr txBox="1"/>
          <p:nvPr/>
        </p:nvSpPr>
        <p:spPr>
          <a:xfrm>
            <a:off x="8045263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Magazine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EAEFCA0-D609-74C7-8B38-B17CC0195D40}"/>
              </a:ext>
            </a:extLst>
          </p:cNvPr>
          <p:cNvGrpSpPr/>
          <p:nvPr/>
        </p:nvGrpSpPr>
        <p:grpSpPr>
          <a:xfrm>
            <a:off x="3217537" y="3306009"/>
            <a:ext cx="779064" cy="779064"/>
            <a:chOff x="2136358" y="4667579"/>
            <a:chExt cx="779064" cy="77906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51177D3-15C1-636E-B731-64A0F0A6DFE0}"/>
                </a:ext>
              </a:extLst>
            </p:cNvPr>
            <p:cNvSpPr/>
            <p:nvPr/>
          </p:nvSpPr>
          <p:spPr>
            <a:xfrm>
              <a:off x="213635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F1D3E0-EEE2-790C-464D-AA30210E8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631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BD5D58E1-8B41-B502-7802-7CE4C1D09531}"/>
              </a:ext>
            </a:extLst>
          </p:cNvPr>
          <p:cNvSpPr txBox="1"/>
          <p:nvPr/>
        </p:nvSpPr>
        <p:spPr>
          <a:xfrm>
            <a:off x="3045248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Printed newspapers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F0960FC-49EC-E13F-4801-A7B39783D57D}"/>
              </a:ext>
            </a:extLst>
          </p:cNvPr>
          <p:cNvGrpSpPr/>
          <p:nvPr/>
        </p:nvGrpSpPr>
        <p:grpSpPr>
          <a:xfrm>
            <a:off x="7221979" y="3306009"/>
            <a:ext cx="779064" cy="779064"/>
            <a:chOff x="2957344" y="4667579"/>
            <a:chExt cx="779064" cy="77906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8FF9290-712C-B9EF-17B5-E57BEC3CB30E}"/>
                </a:ext>
              </a:extLst>
            </p:cNvPr>
            <p:cNvSpPr/>
            <p:nvPr/>
          </p:nvSpPr>
          <p:spPr>
            <a:xfrm>
              <a:off x="2957344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0F86D68-D6C2-629B-5300-BD2653C84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7302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FAD67AE5-8271-1DDE-5259-49BFBB025D6A}"/>
              </a:ext>
            </a:extLst>
          </p:cNvPr>
          <p:cNvSpPr txBox="1"/>
          <p:nvPr/>
        </p:nvSpPr>
        <p:spPr>
          <a:xfrm>
            <a:off x="7045260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Newspaper websites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or apps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A669CD5-A998-68E4-1419-2754B2B01664}"/>
              </a:ext>
            </a:extLst>
          </p:cNvPr>
          <p:cNvGrpSpPr/>
          <p:nvPr/>
        </p:nvGrpSpPr>
        <p:grpSpPr>
          <a:xfrm>
            <a:off x="6226406" y="3306009"/>
            <a:ext cx="779064" cy="779064"/>
            <a:chOff x="3778330" y="4667579"/>
            <a:chExt cx="779064" cy="77906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D8CFFF2-E483-470C-38DE-5350322011C0}"/>
                </a:ext>
              </a:extLst>
            </p:cNvPr>
            <p:cNvSpPr/>
            <p:nvPr/>
          </p:nvSpPr>
          <p:spPr>
            <a:xfrm>
              <a:off x="377833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45FFB94-EF4A-1C1E-D280-3EDB8B7D6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28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F6D09EDA-99BF-D9D9-EFB3-34ED40618235}"/>
              </a:ext>
            </a:extLst>
          </p:cNvPr>
          <p:cNvSpPr txBox="1"/>
          <p:nvPr/>
        </p:nvSpPr>
        <p:spPr>
          <a:xfrm>
            <a:off x="6045257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Live or scheduled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TV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0583D6D-616D-1DF0-B7CD-0D95238055C1}"/>
              </a:ext>
            </a:extLst>
          </p:cNvPr>
          <p:cNvGrpSpPr/>
          <p:nvPr/>
        </p:nvGrpSpPr>
        <p:grpSpPr>
          <a:xfrm>
            <a:off x="2230824" y="3306009"/>
            <a:ext cx="779064" cy="779064"/>
            <a:chOff x="4599316" y="4667579"/>
            <a:chExt cx="779064" cy="77906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3C5A3A5-7E5C-EA3A-B7CF-AA1355666A6F}"/>
                </a:ext>
              </a:extLst>
            </p:cNvPr>
            <p:cNvSpPr/>
            <p:nvPr/>
          </p:nvSpPr>
          <p:spPr>
            <a:xfrm>
              <a:off x="459931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69663CF-9219-6AA1-36B8-D33123626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927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7AE5A4C0-DCF9-EC32-7D50-45DB551A41F6}"/>
              </a:ext>
            </a:extLst>
          </p:cNvPr>
          <p:cNvSpPr txBox="1"/>
          <p:nvPr/>
        </p:nvSpPr>
        <p:spPr>
          <a:xfrm>
            <a:off x="2045245" y="2471710"/>
            <a:ext cx="110149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Streaming/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on-demand TV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6AB903C-F3E2-8081-0CA5-0253571D6C7F}"/>
              </a:ext>
            </a:extLst>
          </p:cNvPr>
          <p:cNvGrpSpPr/>
          <p:nvPr/>
        </p:nvGrpSpPr>
        <p:grpSpPr>
          <a:xfrm>
            <a:off x="4182099" y="3306009"/>
            <a:ext cx="779064" cy="779064"/>
            <a:chOff x="5420302" y="4667579"/>
            <a:chExt cx="779064" cy="77906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5F1B0AA-FC9F-9B63-C269-4377E17BBE59}"/>
                </a:ext>
              </a:extLst>
            </p:cNvPr>
            <p:cNvSpPr/>
            <p:nvPr/>
          </p:nvSpPr>
          <p:spPr>
            <a:xfrm>
              <a:off x="542030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64AB2BF-D8C9-0B9A-22D5-A90F8C64B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026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2DC1E75D-BCA1-2C8F-06AE-C18486C96AAC}"/>
              </a:ext>
            </a:extLst>
          </p:cNvPr>
          <p:cNvSpPr txBox="1"/>
          <p:nvPr/>
        </p:nvSpPr>
        <p:spPr>
          <a:xfrm>
            <a:off x="4045251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Online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video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7C528E9-3204-C47C-9C65-8643887E08C6}"/>
              </a:ext>
            </a:extLst>
          </p:cNvPr>
          <p:cNvGrpSpPr/>
          <p:nvPr/>
        </p:nvGrpSpPr>
        <p:grpSpPr>
          <a:xfrm>
            <a:off x="9186544" y="3306009"/>
            <a:ext cx="779064" cy="779064"/>
            <a:chOff x="6241288" y="4667579"/>
            <a:chExt cx="779064" cy="77906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F0E0E21-D3DC-B989-BE59-95BBE6E24106}"/>
                </a:ext>
              </a:extLst>
            </p:cNvPr>
            <p:cNvSpPr/>
            <p:nvPr/>
          </p:nvSpPr>
          <p:spPr>
            <a:xfrm>
              <a:off x="6241288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C33261C-4D22-60C4-39A4-3369C397C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1246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EFE7202B-3D1A-EC7B-DB00-48F11E8716AA}"/>
              </a:ext>
            </a:extLst>
          </p:cNvPr>
          <p:cNvSpPr txBox="1"/>
          <p:nvPr/>
        </p:nvSpPr>
        <p:spPr>
          <a:xfrm>
            <a:off x="9045266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Social </a:t>
            </a:r>
            <a:br>
              <a:rPr lang="en-NZ" sz="1000" dirty="0">
                <a:solidFill>
                  <a:schemeClr val="bg1"/>
                </a:solidFill>
              </a:rPr>
            </a:br>
            <a:r>
              <a:rPr lang="en-NZ" sz="1000" dirty="0">
                <a:solidFill>
                  <a:schemeClr val="bg1"/>
                </a:solidFill>
              </a:rPr>
              <a:t>media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0330F8F-DF74-50A9-B863-B2EA507BCBFC}"/>
              </a:ext>
            </a:extLst>
          </p:cNvPr>
          <p:cNvGrpSpPr/>
          <p:nvPr/>
        </p:nvGrpSpPr>
        <p:grpSpPr>
          <a:xfrm>
            <a:off x="10190977" y="3306009"/>
            <a:ext cx="779064" cy="779064"/>
            <a:chOff x="7883260" y="4667579"/>
            <a:chExt cx="779064" cy="77906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1599782-4596-7B72-FD6C-3285C93DEC55}"/>
                </a:ext>
              </a:extLst>
            </p:cNvPr>
            <p:cNvSpPr/>
            <p:nvPr/>
          </p:nvSpPr>
          <p:spPr>
            <a:xfrm>
              <a:off x="7883260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4D6BA0D-096F-6165-5130-6417118D1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3218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058E546D-BC2C-D58C-8258-5E68A803F5C4}"/>
              </a:ext>
            </a:extLst>
          </p:cNvPr>
          <p:cNvSpPr txBox="1"/>
          <p:nvPr/>
        </p:nvSpPr>
        <p:spPr>
          <a:xfrm>
            <a:off x="10045269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Commercial radio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7283C30-272D-080B-61B2-FF2175997FAF}"/>
              </a:ext>
            </a:extLst>
          </p:cNvPr>
          <p:cNvGrpSpPr/>
          <p:nvPr/>
        </p:nvGrpSpPr>
        <p:grpSpPr>
          <a:xfrm>
            <a:off x="1195380" y="3306009"/>
            <a:ext cx="779064" cy="779064"/>
            <a:chOff x="8704246" y="4667579"/>
            <a:chExt cx="779064" cy="779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DE203F9-5EEB-0539-27DB-579D2373DBD5}"/>
                </a:ext>
              </a:extLst>
            </p:cNvPr>
            <p:cNvSpPr/>
            <p:nvPr/>
          </p:nvSpPr>
          <p:spPr>
            <a:xfrm>
              <a:off x="8704246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826CB88-6128-7446-C29B-9F814E11C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204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8320AE11-BF31-0600-FC14-4C44E5967D4B}"/>
              </a:ext>
            </a:extLst>
          </p:cNvPr>
          <p:cNvSpPr txBox="1"/>
          <p:nvPr/>
        </p:nvSpPr>
        <p:spPr>
          <a:xfrm>
            <a:off x="1045242" y="2471710"/>
            <a:ext cx="1101492" cy="25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Podcasts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CA26650-42B7-6C41-346A-4712B9ECFAF5}"/>
              </a:ext>
            </a:extLst>
          </p:cNvPr>
          <p:cNvGrpSpPr/>
          <p:nvPr/>
        </p:nvGrpSpPr>
        <p:grpSpPr>
          <a:xfrm>
            <a:off x="11199838" y="3306009"/>
            <a:ext cx="779064" cy="779064"/>
            <a:chOff x="9525232" y="4667579"/>
            <a:chExt cx="779064" cy="77906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A1C5D12-431A-4771-52E0-45F2317D8CFE}"/>
                </a:ext>
              </a:extLst>
            </p:cNvPr>
            <p:cNvSpPr/>
            <p:nvPr/>
          </p:nvSpPr>
          <p:spPr>
            <a:xfrm>
              <a:off x="9525232" y="4667579"/>
              <a:ext cx="779064" cy="779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B9393CF-0170-F1B1-D1C2-BA5E3AD94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5190" y="4857537"/>
              <a:ext cx="399148" cy="399148"/>
            </a:xfrm>
            <a:prstGeom prst="rect">
              <a:avLst/>
            </a:prstGeom>
          </p:spPr>
        </p:pic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5FCBA526-D636-BEFC-7326-A4FB495130A5}"/>
              </a:ext>
            </a:extLst>
          </p:cNvPr>
          <p:cNvSpPr txBox="1"/>
          <p:nvPr/>
        </p:nvSpPr>
        <p:spPr>
          <a:xfrm>
            <a:off x="11045270" y="2471710"/>
            <a:ext cx="110149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1000" dirty="0">
                <a:solidFill>
                  <a:schemeClr val="bg1"/>
                </a:solidFill>
              </a:rPr>
              <a:t>Outdoor advertising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9A03D1B6-A6E6-F240-6694-4F5486EEFA96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770865D-F748-6356-5DAB-394E28FAF34C}"/>
              </a:ext>
            </a:extLst>
          </p:cNvPr>
          <p:cNvSpPr txBox="1"/>
          <p:nvPr/>
        </p:nvSpPr>
        <p:spPr>
          <a:xfrm>
            <a:off x="271627" y="6261100"/>
            <a:ext cx="1010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Under $40,000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$40,000 - $79,999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$80,000-$124,999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$125,000 and over</a:t>
            </a:r>
            <a:endParaRPr lang="en-NZ" sz="1400" b="1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48B22E-6AC0-6ED7-2E87-F5B47E2BE2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7023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4448AC8-BD79-FEB9-2EE5-69119F6F42DA}"/>
              </a:ext>
            </a:extLst>
          </p:cNvPr>
          <p:cNvGrpSpPr/>
          <p:nvPr/>
        </p:nvGrpSpPr>
        <p:grpSpPr>
          <a:xfrm>
            <a:off x="724415" y="2042179"/>
            <a:ext cx="4380985" cy="952501"/>
            <a:chOff x="762515" y="2602939"/>
            <a:chExt cx="4380985" cy="95250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EF62AF-A1BD-4582-27FC-D6A0DAD6FE88}"/>
                </a:ext>
              </a:extLst>
            </p:cNvPr>
            <p:cNvGrpSpPr/>
            <p:nvPr/>
          </p:nvGrpSpPr>
          <p:grpSpPr>
            <a:xfrm>
              <a:off x="762515" y="2602939"/>
              <a:ext cx="952501" cy="952501"/>
              <a:chOff x="2096016" y="3785286"/>
              <a:chExt cx="1357869" cy="135786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72651FA-D181-E861-82FB-5D6B1997EEA3}"/>
                  </a:ext>
                </a:extLst>
              </p:cNvPr>
              <p:cNvSpPr/>
              <p:nvPr/>
            </p:nvSpPr>
            <p:spPr>
              <a:xfrm>
                <a:off x="2096016" y="3785286"/>
                <a:ext cx="1357869" cy="135786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3E406BBF-8A81-F2C9-8693-F8E992E0AC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2396955" y="4086225"/>
                <a:ext cx="755990" cy="75599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325183-78AA-C789-CF2C-DC75DA61DBD0}"/>
                </a:ext>
              </a:extLst>
            </p:cNvPr>
            <p:cNvSpPr txBox="1"/>
            <p:nvPr/>
          </p:nvSpPr>
          <p:spPr>
            <a:xfrm>
              <a:off x="1926115" y="2709857"/>
              <a:ext cx="321738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NZ" sz="1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Aptos" panose="020B0004020202020204" pitchFamily="34" charset="0"/>
                </a:rPr>
                <a:t>Nationally representative sample </a:t>
              </a:r>
              <a:br>
                <a:rPr lang="en-NZ" sz="1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Aptos" panose="020B0004020202020204" pitchFamily="34" charset="0"/>
                </a:rPr>
              </a:br>
              <a:r>
                <a:rPr lang="en-NZ" sz="1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Aptos" panose="020B0004020202020204" pitchFamily="34" charset="0"/>
                </a:rPr>
                <a:t>(by gender, age and location) of New Zealanders aged 18+</a:t>
              </a:r>
              <a:endParaRPr lang="en-NZ" sz="1400" dirty="0">
                <a:latin typeface="+mj-lt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482B7F8-8F61-AA85-0957-056B76C0A36C}"/>
              </a:ext>
            </a:extLst>
          </p:cNvPr>
          <p:cNvCxnSpPr>
            <a:cxnSpLocks/>
          </p:cNvCxnSpPr>
          <p:nvPr/>
        </p:nvCxnSpPr>
        <p:spPr>
          <a:xfrm>
            <a:off x="1981200" y="3194959"/>
            <a:ext cx="3124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DE37685-7C6A-B425-1195-CC6D22572BBF}"/>
              </a:ext>
            </a:extLst>
          </p:cNvPr>
          <p:cNvGrpSpPr/>
          <p:nvPr/>
        </p:nvGrpSpPr>
        <p:grpSpPr>
          <a:xfrm>
            <a:off x="724415" y="3329778"/>
            <a:ext cx="4380985" cy="952501"/>
            <a:chOff x="762515" y="3942318"/>
            <a:chExt cx="4380985" cy="95250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404C757-E413-F958-9982-4DE1CA332F77}"/>
                </a:ext>
              </a:extLst>
            </p:cNvPr>
            <p:cNvGrpSpPr/>
            <p:nvPr/>
          </p:nvGrpSpPr>
          <p:grpSpPr>
            <a:xfrm>
              <a:off x="762515" y="3942318"/>
              <a:ext cx="952501" cy="952501"/>
              <a:chOff x="762515" y="3942318"/>
              <a:chExt cx="952501" cy="952501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C60C77E-0471-93B3-0B97-F8A32088A0D6}"/>
                  </a:ext>
                </a:extLst>
              </p:cNvPr>
              <p:cNvSpPr/>
              <p:nvPr/>
            </p:nvSpPr>
            <p:spPr>
              <a:xfrm>
                <a:off x="762515" y="3942318"/>
                <a:ext cx="952501" cy="95250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31B978F-911A-2E74-63BD-4CF488083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9195" y="4138998"/>
                <a:ext cx="559141" cy="559141"/>
              </a:xfrm>
              <a:prstGeom prst="rect">
                <a:avLst/>
              </a:prstGeom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245169E-AD75-0481-37C2-C36C8B8A716B}"/>
                </a:ext>
              </a:extLst>
            </p:cNvPr>
            <p:cNvSpPr txBox="1"/>
            <p:nvPr/>
          </p:nvSpPr>
          <p:spPr>
            <a:xfrm>
              <a:off x="1926115" y="4264680"/>
              <a:ext cx="32173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NZ" sz="1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Aptos" panose="020B0004020202020204" pitchFamily="34" charset="0"/>
                </a:rPr>
                <a:t>Sample size of n=1,037</a:t>
              </a:r>
              <a:endParaRPr lang="en-NZ" sz="1400" dirty="0">
                <a:latin typeface="+mj-lt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CB1975-8815-A09C-4DA9-2CAFFB1F2C75}"/>
              </a:ext>
            </a:extLst>
          </p:cNvPr>
          <p:cNvGrpSpPr/>
          <p:nvPr/>
        </p:nvGrpSpPr>
        <p:grpSpPr>
          <a:xfrm>
            <a:off x="724415" y="4551918"/>
            <a:ext cx="5079485" cy="952501"/>
            <a:chOff x="762515" y="5491718"/>
            <a:chExt cx="5079485" cy="95250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2FCA97-4E78-8963-7423-102CF2C4238B}"/>
                </a:ext>
              </a:extLst>
            </p:cNvPr>
            <p:cNvGrpSpPr/>
            <p:nvPr/>
          </p:nvGrpSpPr>
          <p:grpSpPr>
            <a:xfrm>
              <a:off x="762515" y="5491718"/>
              <a:ext cx="952501" cy="952501"/>
              <a:chOff x="762515" y="5491718"/>
              <a:chExt cx="952501" cy="95250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6C71A00-2A0F-6181-6093-B2E8E296A0FA}"/>
                  </a:ext>
                </a:extLst>
              </p:cNvPr>
              <p:cNvSpPr/>
              <p:nvPr/>
            </p:nvSpPr>
            <p:spPr>
              <a:xfrm>
                <a:off x="762515" y="5491718"/>
                <a:ext cx="952501" cy="95250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994377A-E0F3-F742-9292-18F36DB96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19135" y="5748338"/>
                <a:ext cx="439260" cy="439260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2CEB44-6F9B-D282-B9D2-1F3BA5143021}"/>
                </a:ext>
              </a:extLst>
            </p:cNvPr>
            <p:cNvSpPr txBox="1"/>
            <p:nvPr/>
          </p:nvSpPr>
          <p:spPr>
            <a:xfrm>
              <a:off x="1926115" y="5814080"/>
              <a:ext cx="39158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NZ" sz="1400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  <a:cs typeface="Aptos" panose="020B0004020202020204" pitchFamily="34" charset="0"/>
                </a:rPr>
                <a:t>15-minute online survey</a:t>
              </a:r>
              <a:endParaRPr lang="en-NZ" sz="1400" dirty="0">
                <a:latin typeface="+mj-lt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C2E57E9-C9AF-E039-DA75-34E3CE558065}"/>
              </a:ext>
            </a:extLst>
          </p:cNvPr>
          <p:cNvCxnSpPr>
            <a:cxnSpLocks/>
          </p:cNvCxnSpPr>
          <p:nvPr/>
        </p:nvCxnSpPr>
        <p:spPr>
          <a:xfrm>
            <a:off x="1981200" y="4417098"/>
            <a:ext cx="3124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3A1F4FA3-B3A2-1E64-FDFE-13FE1F84EB5A}"/>
              </a:ext>
            </a:extLst>
          </p:cNvPr>
          <p:cNvSpPr/>
          <p:nvPr/>
        </p:nvSpPr>
        <p:spPr>
          <a:xfrm>
            <a:off x="5680037" y="101600"/>
            <a:ext cx="6397663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69CB6E-DA99-2532-0E9F-AB481ACD937E}"/>
              </a:ext>
            </a:extLst>
          </p:cNvPr>
          <p:cNvSpPr txBox="1"/>
          <p:nvPr/>
        </p:nvSpPr>
        <p:spPr>
          <a:xfrm>
            <a:off x="724415" y="5819279"/>
            <a:ext cx="4652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A nationally representative sample is important for the credibility of the research.  It allows true cross-media comparison and reflects real-world media consumption.</a:t>
            </a:r>
            <a:endParaRPr lang="en-NZ" sz="12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E2338A4-C39F-902C-D973-1E12100FDE82}"/>
              </a:ext>
            </a:extLst>
          </p:cNvPr>
          <p:cNvSpPr txBox="1"/>
          <p:nvPr/>
        </p:nvSpPr>
        <p:spPr>
          <a:xfrm>
            <a:off x="6091459" y="1169988"/>
            <a:ext cx="5176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b="1" dirty="0"/>
              <a:t>Media List included in the study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E80FB9-0358-B233-3290-C23D0B6F9041}"/>
              </a:ext>
            </a:extLst>
          </p:cNvPr>
          <p:cNvSpPr txBox="1"/>
          <p:nvPr/>
        </p:nvSpPr>
        <p:spPr>
          <a:xfrm>
            <a:off x="6091459" y="1693621"/>
            <a:ext cx="5596957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Printed magazines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Magazine websites or apps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Printed newspapers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Newspaper websites or apps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Live or scheduled TV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Streaming/on-demand TV (e.g. Netflix, TVNZ+)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Online video (e.g. YouTube, TikTok video, Reels)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Social media (e.g. Facebook, Instagram, TikTok, LinkedIn)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Commercial radio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Podcasts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Outdoor advertising (e.g. billboards, bus shelters)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spcBef>
                <a:spcPts val="60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Z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Retail media (e.g. retailer websites, apps, email)</a:t>
            </a:r>
            <a:endParaRPr lang="en-NZ" sz="1200" dirty="0">
              <a:solidFill>
                <a:srgbClr val="000000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ADB450-22D1-9CA5-12A6-64DF60D6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0" y="584935"/>
            <a:ext cx="5354517" cy="584445"/>
          </a:xfrm>
        </p:spPr>
        <p:txBody>
          <a:bodyPr/>
          <a:lstStyle/>
          <a:p>
            <a:r>
              <a:rPr lang="en-NZ" dirty="0"/>
              <a:t>About the project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DC6E6C-48B5-D5B7-73B1-F016ABEB8B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5950" y="1230313"/>
            <a:ext cx="4852988" cy="404812"/>
          </a:xfrm>
        </p:spPr>
        <p:txBody>
          <a:bodyPr/>
          <a:lstStyle/>
          <a:p>
            <a:r>
              <a:rPr lang="en-NZ" dirty="0"/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9332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12925-5765-795A-422F-A2109A6DA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1"/>
            <a:ext cx="3677139" cy="1065512"/>
          </a:xfrm>
        </p:spPr>
        <p:txBody>
          <a:bodyPr/>
          <a:lstStyle/>
          <a:p>
            <a:r>
              <a:rPr lang="en-NZ" dirty="0"/>
              <a:t>Quality of Attention Index – Printed Magazines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6F177D1-2BD1-3100-D1C4-72C9BA0B673A}"/>
              </a:ext>
            </a:extLst>
          </p:cNvPr>
          <p:cNvGrpSpPr/>
          <p:nvPr/>
        </p:nvGrpSpPr>
        <p:grpSpPr>
          <a:xfrm>
            <a:off x="8318853" y="408360"/>
            <a:ext cx="2919631" cy="6041280"/>
            <a:chOff x="8318853" y="297507"/>
            <a:chExt cx="2919631" cy="60412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B44D1D7-490E-364F-3A3C-26A5120E7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8853" y="297507"/>
              <a:ext cx="2919631" cy="29194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5400" b="1" dirty="0">
                  <a:solidFill>
                    <a:schemeClr val="bg1"/>
                  </a:solidFill>
                </a:rPr>
                <a:t>73.7</a:t>
              </a:r>
            </a:p>
            <a:p>
              <a:pPr algn="ctr"/>
              <a:r>
                <a:rPr lang="en-NZ" dirty="0">
                  <a:solidFill>
                    <a:schemeClr val="bg1"/>
                  </a:solidFill>
                </a:rPr>
                <a:t>Active Users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0D6438C-03AE-387F-C176-84CEA6AF36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12307" y="3606064"/>
              <a:ext cx="2732723" cy="2732723"/>
            </a:xfrm>
            <a:prstGeom prst="ellipse">
              <a:avLst/>
            </a:prstGeom>
            <a:solidFill>
              <a:srgbClr val="ADC9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5400" b="1" dirty="0">
                  <a:solidFill>
                    <a:schemeClr val="bg1"/>
                  </a:solidFill>
                </a:rPr>
                <a:t>64.6</a:t>
              </a:r>
            </a:p>
            <a:p>
              <a:pPr algn="ctr"/>
              <a:r>
                <a:rPr lang="en-NZ" dirty="0">
                  <a:solidFill>
                    <a:schemeClr val="bg1"/>
                  </a:solidFill>
                </a:rPr>
                <a:t>Monthly Users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DAC5A49-D7B3-C579-EE76-40B6F998562E}"/>
              </a:ext>
            </a:extLst>
          </p:cNvPr>
          <p:cNvSpPr txBox="1"/>
          <p:nvPr/>
        </p:nvSpPr>
        <p:spPr>
          <a:xfrm>
            <a:off x="304800" y="6351945"/>
            <a:ext cx="369570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(1039).  From 225 to 577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626B3BD-3994-9C0A-57C2-9D0795022543}"/>
              </a:ext>
            </a:extLst>
          </p:cNvPr>
          <p:cNvGrpSpPr/>
          <p:nvPr/>
        </p:nvGrpSpPr>
        <p:grpSpPr>
          <a:xfrm>
            <a:off x="4174876" y="101600"/>
            <a:ext cx="2467606" cy="6654800"/>
            <a:chOff x="3861411" y="101600"/>
            <a:chExt cx="2467606" cy="66548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2AA2FD0-12A9-E2F7-636F-0847E53AC315}"/>
                </a:ext>
              </a:extLst>
            </p:cNvPr>
            <p:cNvSpPr/>
            <p:nvPr/>
          </p:nvSpPr>
          <p:spPr>
            <a:xfrm>
              <a:off x="3861411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CF2DB41-F7E2-06D9-9EF1-0A05E4D9F065}"/>
                </a:ext>
              </a:extLst>
            </p:cNvPr>
            <p:cNvSpPr txBox="1"/>
            <p:nvPr/>
          </p:nvSpPr>
          <p:spPr>
            <a:xfrm>
              <a:off x="4868494" y="378587"/>
              <a:ext cx="103761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NZ" sz="1200" dirty="0">
                  <a:solidFill>
                    <a:schemeClr val="bg1"/>
                  </a:solidFill>
                </a:rPr>
                <a:t>Printed Magazines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1751045-E346-BF9D-B607-CB6903476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1411" y="1117239"/>
              <a:ext cx="2467606" cy="5639161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96D21A9-5D3A-6F50-14E1-A5577D78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7503" y="328449"/>
              <a:ext cx="561600" cy="56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3072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8052A-0B10-1792-FF49-7F82B33B0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E858-32D9-9BC8-BE47-447D1C28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1"/>
            <a:ext cx="3677139" cy="1065512"/>
          </a:xfrm>
        </p:spPr>
        <p:txBody>
          <a:bodyPr/>
          <a:lstStyle/>
          <a:p>
            <a:r>
              <a:rPr lang="en-NZ" dirty="0"/>
              <a:t>Quality of Attention Index – Magazine Websites or Apps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D061F87-84A2-9A8B-A3ED-5FCF056C9DBD}"/>
              </a:ext>
            </a:extLst>
          </p:cNvPr>
          <p:cNvSpPr>
            <a:spLocks noChangeAspect="1"/>
          </p:cNvSpPr>
          <p:nvPr/>
        </p:nvSpPr>
        <p:spPr>
          <a:xfrm>
            <a:off x="8371045" y="469320"/>
            <a:ext cx="2793806" cy="279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5400" b="1" dirty="0">
                <a:solidFill>
                  <a:schemeClr val="bg1"/>
                </a:solidFill>
              </a:rPr>
              <a:t>67.4</a:t>
            </a:r>
          </a:p>
          <a:p>
            <a:pPr algn="ctr"/>
            <a:r>
              <a:rPr lang="en-NZ" dirty="0">
                <a:solidFill>
                  <a:schemeClr val="bg1"/>
                </a:solidFill>
              </a:rPr>
              <a:t>Active Users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9BE1B54-F71A-214D-EF68-3C86FDB3BF1A}"/>
              </a:ext>
            </a:extLst>
          </p:cNvPr>
          <p:cNvSpPr>
            <a:spLocks noChangeAspect="1"/>
          </p:cNvSpPr>
          <p:nvPr/>
        </p:nvSpPr>
        <p:spPr>
          <a:xfrm>
            <a:off x="8414348" y="3741301"/>
            <a:ext cx="2707200" cy="2707200"/>
          </a:xfrm>
          <a:prstGeom prst="ellipse">
            <a:avLst/>
          </a:prstGeom>
          <a:solidFill>
            <a:srgbClr val="ADC9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5400" b="1" dirty="0">
                <a:solidFill>
                  <a:schemeClr val="bg1"/>
                </a:solidFill>
              </a:rPr>
              <a:t>63.3</a:t>
            </a:r>
          </a:p>
          <a:p>
            <a:pPr algn="ctr"/>
            <a:r>
              <a:rPr lang="en-NZ" dirty="0">
                <a:solidFill>
                  <a:schemeClr val="bg1"/>
                </a:solidFill>
              </a:rPr>
              <a:t>Monthly Users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496071-7B05-D4BB-8AFD-5679EB4CD77A}"/>
              </a:ext>
            </a:extLst>
          </p:cNvPr>
          <p:cNvSpPr txBox="1"/>
          <p:nvPr/>
        </p:nvSpPr>
        <p:spPr>
          <a:xfrm>
            <a:off x="304800" y="6351945"/>
            <a:ext cx="369570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(1039).  From 225 to 577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53AAEDA-3D13-D665-8AF6-72E15512B7C3}"/>
              </a:ext>
            </a:extLst>
          </p:cNvPr>
          <p:cNvGrpSpPr/>
          <p:nvPr/>
        </p:nvGrpSpPr>
        <p:grpSpPr>
          <a:xfrm>
            <a:off x="4174329" y="101600"/>
            <a:ext cx="2467606" cy="6654800"/>
            <a:chOff x="3860800" y="101600"/>
            <a:chExt cx="2467606" cy="66548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BF02814-B04D-3349-2285-33665934500B}"/>
                </a:ext>
              </a:extLst>
            </p:cNvPr>
            <p:cNvSpPr/>
            <p:nvPr/>
          </p:nvSpPr>
          <p:spPr>
            <a:xfrm>
              <a:off x="3860800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348E9B33-842E-FAAA-D305-AFDB89050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0800" y="1117238"/>
              <a:ext cx="2467605" cy="5639162"/>
            </a:xfrm>
            <a:prstGeom prst="rect">
              <a:avLst/>
            </a:prstGeom>
          </p:spPr>
        </p:pic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958791F-BC41-CFCB-A580-3943A937DE21}"/>
                </a:ext>
              </a:extLst>
            </p:cNvPr>
            <p:cNvGrpSpPr/>
            <p:nvPr/>
          </p:nvGrpSpPr>
          <p:grpSpPr>
            <a:xfrm>
              <a:off x="4214939" y="286254"/>
              <a:ext cx="1759328" cy="646331"/>
              <a:chOff x="4006472" y="286254"/>
              <a:chExt cx="1759328" cy="646331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C1AB387-3BFE-31F8-C2AC-C19D48F0DEC2}"/>
                  </a:ext>
                </a:extLst>
              </p:cNvPr>
              <p:cNvSpPr txBox="1"/>
              <p:nvPr/>
            </p:nvSpPr>
            <p:spPr>
              <a:xfrm>
                <a:off x="4645343" y="286254"/>
                <a:ext cx="112045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1200">
                    <a:solidFill>
                      <a:schemeClr val="bg1"/>
                    </a:solidFill>
                  </a:defRPr>
                </a:lvl1pPr>
              </a:lstStyle>
              <a:p>
                <a:r>
                  <a:rPr lang="en-NZ" dirty="0"/>
                  <a:t>Magazine </a:t>
                </a:r>
                <a:br>
                  <a:rPr lang="en-NZ" dirty="0"/>
                </a:br>
                <a:r>
                  <a:rPr lang="en-NZ" dirty="0"/>
                  <a:t>Websites </a:t>
                </a:r>
                <a:br>
                  <a:rPr lang="en-NZ" dirty="0"/>
                </a:br>
                <a:r>
                  <a:rPr lang="en-NZ" dirty="0"/>
                  <a:t>or Apps</a:t>
                </a:r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6940DA12-C621-641A-8CF5-1E063ED0A0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6472" y="362088"/>
                <a:ext cx="493200" cy="493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9212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666D92F-22AA-D54C-8920-198495446A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58D5C3E-1AEC-A4E2-89AB-959418A19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Ad Attention Index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6AEBB6-A4D4-A4B8-516A-44DC3F3F3B30}"/>
              </a:ext>
            </a:extLst>
          </p:cNvPr>
          <p:cNvSpPr txBox="1"/>
          <p:nvPr/>
        </p:nvSpPr>
        <p:spPr>
          <a:xfrm>
            <a:off x="683846" y="3939381"/>
            <a:ext cx="6937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>
                <a:solidFill>
                  <a:schemeClr val="tx1"/>
                </a:solidFill>
              </a:rPr>
              <a:t>Section 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E6FDB3B-474C-5854-068F-9051ABD9B1DC}"/>
              </a:ext>
            </a:extLst>
          </p:cNvPr>
          <p:cNvSpPr/>
          <p:nvPr/>
        </p:nvSpPr>
        <p:spPr>
          <a:xfrm rot="1370959">
            <a:off x="6667600" y="1527480"/>
            <a:ext cx="4250660" cy="3803040"/>
          </a:xfrm>
          <a:custGeom>
            <a:avLst/>
            <a:gdLst>
              <a:gd name="csX0" fmla="*/ 0 w 4250660"/>
              <a:gd name="csY0" fmla="*/ 375006 h 3803040"/>
              <a:gd name="csX1" fmla="*/ 889958 w 4250660"/>
              <a:gd name="csY1" fmla="*/ 0 h 3803040"/>
              <a:gd name="csX2" fmla="*/ 4250660 w 4250660"/>
              <a:gd name="csY2" fmla="*/ 2714091 h 3803040"/>
              <a:gd name="csX3" fmla="*/ 4250660 w 4250660"/>
              <a:gd name="csY3" fmla="*/ 3795705 h 3803040"/>
              <a:gd name="csX4" fmla="*/ 4244737 w 4250660"/>
              <a:gd name="csY4" fmla="*/ 3803040 h 3803040"/>
              <a:gd name="csX5" fmla="*/ 0 w 4250660"/>
              <a:gd name="csY5" fmla="*/ 375006 h 3803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50660" h="3803040">
                <a:moveTo>
                  <a:pt x="0" y="375006"/>
                </a:moveTo>
                <a:lnTo>
                  <a:pt x="889958" y="0"/>
                </a:lnTo>
                <a:lnTo>
                  <a:pt x="4250660" y="2714091"/>
                </a:lnTo>
                <a:lnTo>
                  <a:pt x="4250660" y="3795705"/>
                </a:lnTo>
                <a:lnTo>
                  <a:pt x="4244737" y="3803040"/>
                </a:lnTo>
                <a:lnTo>
                  <a:pt x="0" y="375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35749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AF86A-EE57-F65E-3ACF-853610C12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E9847-DDF4-BF35-71A6-A2EB597A74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2924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91D07E-688D-5FE7-9009-9D8A5D232072}"/>
              </a:ext>
            </a:extLst>
          </p:cNvPr>
          <p:cNvSpPr txBox="1"/>
          <p:nvPr/>
        </p:nvSpPr>
        <p:spPr>
          <a:xfrm>
            <a:off x="945180" y="3263900"/>
            <a:ext cx="8262320" cy="320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400" dirty="0">
                <a:solidFill>
                  <a:srgbClr val="000000"/>
                </a:solidFill>
              </a:rPr>
              <a:t>The </a:t>
            </a:r>
            <a:r>
              <a:rPr lang="en-NZ" sz="1400" b="1" dirty="0">
                <a:solidFill>
                  <a:srgbClr val="000000"/>
                </a:solidFill>
              </a:rPr>
              <a:t>Ad Attention Index</a:t>
            </a:r>
            <a:r>
              <a:rPr lang="en-NZ" sz="1400" dirty="0">
                <a:solidFill>
                  <a:srgbClr val="000000"/>
                </a:solidFill>
              </a:rPr>
              <a:t> is drawn from the results of the following six statements: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DD25F7-3B48-BAB5-EE19-E397134666F0}"/>
              </a:ext>
            </a:extLst>
          </p:cNvPr>
          <p:cNvSpPr txBox="1"/>
          <p:nvPr/>
        </p:nvSpPr>
        <p:spPr>
          <a:xfrm>
            <a:off x="945180" y="4280271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catches my attention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25B52C-644B-BF8C-B11D-F85A989E73FA}"/>
              </a:ext>
            </a:extLst>
          </p:cNvPr>
          <p:cNvSpPr txBox="1"/>
          <p:nvPr/>
        </p:nvSpPr>
        <p:spPr>
          <a:xfrm>
            <a:off x="945180" y="4708670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feels relevant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AACD16-6664-925A-FCD5-9F483803EE6E}"/>
              </a:ext>
            </a:extLst>
          </p:cNvPr>
          <p:cNvSpPr txBox="1"/>
          <p:nvPr/>
        </p:nvSpPr>
        <p:spPr>
          <a:xfrm>
            <a:off x="945180" y="5137069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fits naturally with the content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2472A2-078E-50EC-2D45-EF479E495B59}"/>
              </a:ext>
            </a:extLst>
          </p:cNvPr>
          <p:cNvSpPr txBox="1"/>
          <p:nvPr/>
        </p:nvSpPr>
        <p:spPr>
          <a:xfrm>
            <a:off x="945180" y="5565468"/>
            <a:ext cx="6186115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feels less intrusive than it does in other media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FC2C9E-CCC4-4835-0148-7A26982AF93F}"/>
              </a:ext>
            </a:extLst>
          </p:cNvPr>
          <p:cNvSpPr txBox="1"/>
          <p:nvPr/>
        </p:nvSpPr>
        <p:spPr>
          <a:xfrm>
            <a:off x="945180" y="5993865"/>
            <a:ext cx="6186114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I am more likely to act on the advertising in this medium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7E6604-F29C-4C1C-7DC2-52DD8940BE07}"/>
              </a:ext>
            </a:extLst>
          </p:cNvPr>
          <p:cNvSpPr txBox="1"/>
          <p:nvPr/>
        </p:nvSpPr>
        <p:spPr>
          <a:xfrm>
            <a:off x="945180" y="3851872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I notice the advertising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3096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62030-8B2E-F02F-75F7-1E8AFC70A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6BB20795-DD25-DCD2-0765-513807573C26}"/>
              </a:ext>
            </a:extLst>
          </p:cNvPr>
          <p:cNvGrpSpPr/>
          <p:nvPr/>
        </p:nvGrpSpPr>
        <p:grpSpPr>
          <a:xfrm>
            <a:off x="45239" y="2471710"/>
            <a:ext cx="1101492" cy="1613363"/>
            <a:chOff x="45239" y="2471710"/>
            <a:chExt cx="1101492" cy="1613363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E1FB6E7-F103-D1FA-AA91-D77824DFB23F}"/>
                </a:ext>
              </a:extLst>
            </p:cNvPr>
            <p:cNvGrpSpPr/>
            <p:nvPr/>
          </p:nvGrpSpPr>
          <p:grpSpPr>
            <a:xfrm>
              <a:off x="208668" y="3306009"/>
              <a:ext cx="779064" cy="779064"/>
              <a:chOff x="494260" y="4667579"/>
              <a:chExt cx="779064" cy="779064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EADA574-30A7-11AE-03D0-7732C976F51C}"/>
                  </a:ext>
                </a:extLst>
              </p:cNvPr>
              <p:cNvSpPr/>
              <p:nvPr/>
            </p:nvSpPr>
            <p:spPr>
              <a:xfrm>
                <a:off x="494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418B346-DAD3-F817-CA4D-1086602E2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41DDF7FC-CE81-04D5-7F58-9FCC42922C6C}"/>
                </a:ext>
              </a:extLst>
            </p:cNvPr>
            <p:cNvSpPr txBox="1"/>
            <p:nvPr/>
          </p:nvSpPr>
          <p:spPr>
            <a:xfrm>
              <a:off x="4523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Magazines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5016D-0CBE-CBA9-577D-3F69E8E3A58C}"/>
              </a:ext>
            </a:extLst>
          </p:cNvPr>
          <p:cNvGrpSpPr/>
          <p:nvPr/>
        </p:nvGrpSpPr>
        <p:grpSpPr>
          <a:xfrm>
            <a:off x="3045248" y="2471710"/>
            <a:ext cx="1101492" cy="1613363"/>
            <a:chOff x="5045254" y="2471710"/>
            <a:chExt cx="1101492" cy="1613363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5DD55A8-F639-A73E-E13E-0222FACDDD04}"/>
                </a:ext>
              </a:extLst>
            </p:cNvPr>
            <p:cNvGrpSpPr/>
            <p:nvPr/>
          </p:nvGrpSpPr>
          <p:grpSpPr>
            <a:xfrm>
              <a:off x="5204252" y="3306009"/>
              <a:ext cx="779064" cy="779064"/>
              <a:chOff x="10471947" y="4667579"/>
              <a:chExt cx="779064" cy="779064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AE66ADE-2BBE-8882-8886-6C697F4AD7AA}"/>
                  </a:ext>
                </a:extLst>
              </p:cNvPr>
              <p:cNvSpPr/>
              <p:nvPr/>
            </p:nvSpPr>
            <p:spPr>
              <a:xfrm>
                <a:off x="10471947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F83C802-BA7A-91D8-8DEC-6BA685DB66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1905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C14E693-20DF-2654-EA4E-1435577EBEDD}"/>
                </a:ext>
              </a:extLst>
            </p:cNvPr>
            <p:cNvSpPr txBox="1"/>
            <p:nvPr/>
          </p:nvSpPr>
          <p:spPr>
            <a:xfrm>
              <a:off x="5045254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Retail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D7E1E2-2773-E84C-3CFC-92964F4FF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Ad Attention Index </a:t>
            </a:r>
            <a:br>
              <a:rPr lang="en-NZ" dirty="0"/>
            </a:br>
            <a:r>
              <a:rPr lang="en-NZ" dirty="0">
                <a:solidFill>
                  <a:schemeClr val="bg1"/>
                </a:solidFill>
              </a:rPr>
              <a:t>Active Users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0BAD1-8A74-F708-864E-D32E26547A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1524000"/>
            <a:ext cx="6515100" cy="469900"/>
          </a:xfrm>
        </p:spPr>
        <p:txBody>
          <a:bodyPr/>
          <a:lstStyle/>
          <a:p>
            <a:r>
              <a:rPr lang="en-NZ" dirty="0"/>
              <a:t>Q13.  Thinking again about the last time you used or engaged in any way with [MEDIA]… Please indicate how much you agree or disagree with the following statements: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9FD8A6A-0343-78D2-F95E-6566E8CC62CF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ECFF05C-5811-EE2A-48F2-48EE9430A519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4A2E403-5C9B-8CBA-F39D-987A4F46CFCA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38E437F-264C-0AC5-A3E7-A86BD3049E80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939CB0B-2527-9E0A-5B11-E84035C07729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EDF3BED-C41F-F2B0-FA76-3131880125EE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291438D-E0C7-C72E-12F6-8A51D55B26FD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6057029-BF8D-7ED0-C0C6-3D4EC7C6EA45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E9E7133-FB50-AE37-1B79-051C070C9AE6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BBF435A-E58A-8097-B0DE-E7D5F313F052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F92D4BE-557C-7EFE-CA25-68C60C91B566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87943813-2924-2853-38B5-1012FCA96F39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C8DE69C0-60BF-771F-D254-C2C6CFDCB945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9EC66062-8013-D8F8-7163-83089646245C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E3B0FDE-8ADD-B6DB-CE75-C22B21DCE6BB}"/>
              </a:ext>
            </a:extLst>
          </p:cNvPr>
          <p:cNvGrpSpPr/>
          <p:nvPr/>
        </p:nvGrpSpPr>
        <p:grpSpPr>
          <a:xfrm>
            <a:off x="1045242" y="2471710"/>
            <a:ext cx="1101492" cy="1613363"/>
            <a:chOff x="8045263" y="2471710"/>
            <a:chExt cx="1101492" cy="1613363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894DB0C-005E-2000-686E-E1BF15F0659A}"/>
                </a:ext>
              </a:extLst>
            </p:cNvPr>
            <p:cNvGrpSpPr/>
            <p:nvPr/>
          </p:nvGrpSpPr>
          <p:grpSpPr>
            <a:xfrm>
              <a:off x="8213122" y="3306009"/>
              <a:ext cx="779064" cy="779064"/>
              <a:chOff x="1315372" y="4667579"/>
              <a:chExt cx="779064" cy="77906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2398B0C-4B74-1005-3E31-A80CDAE1DFAB}"/>
                  </a:ext>
                </a:extLst>
              </p:cNvPr>
              <p:cNvSpPr/>
              <p:nvPr/>
            </p:nvSpPr>
            <p:spPr>
              <a:xfrm>
                <a:off x="131537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9C62F89-1E11-B6A8-EDC8-25744CA144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33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B92226-2312-B0AB-8D05-DCDF4788801E}"/>
                </a:ext>
              </a:extLst>
            </p:cNvPr>
            <p:cNvSpPr txBox="1"/>
            <p:nvPr/>
          </p:nvSpPr>
          <p:spPr>
            <a:xfrm>
              <a:off x="8045263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Magazine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C19CBA-0ED7-EC6D-2D44-087BF295D99E}"/>
              </a:ext>
            </a:extLst>
          </p:cNvPr>
          <p:cNvGrpSpPr/>
          <p:nvPr/>
        </p:nvGrpSpPr>
        <p:grpSpPr>
          <a:xfrm>
            <a:off x="2045245" y="2471710"/>
            <a:ext cx="1101492" cy="1613363"/>
            <a:chOff x="3045248" y="2471710"/>
            <a:chExt cx="1101492" cy="1613363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7EBE7BA-175A-D20B-59D5-EAF7D86ECA7A}"/>
                </a:ext>
              </a:extLst>
            </p:cNvPr>
            <p:cNvGrpSpPr/>
            <p:nvPr/>
          </p:nvGrpSpPr>
          <p:grpSpPr>
            <a:xfrm>
              <a:off x="3217537" y="3306009"/>
              <a:ext cx="779064" cy="779064"/>
              <a:chOff x="2136358" y="4667579"/>
              <a:chExt cx="779064" cy="779064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8FF0247-4A47-48DC-DEAA-6EF3E498268B}"/>
                  </a:ext>
                </a:extLst>
              </p:cNvPr>
              <p:cNvSpPr/>
              <p:nvPr/>
            </p:nvSpPr>
            <p:spPr>
              <a:xfrm>
                <a:off x="213635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7FA51A7-8B09-676F-B04F-8556A47653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631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131D8117-849D-28A3-67E8-BF8CB5C6A163}"/>
                </a:ext>
              </a:extLst>
            </p:cNvPr>
            <p:cNvSpPr txBox="1"/>
            <p:nvPr/>
          </p:nvSpPr>
          <p:spPr>
            <a:xfrm>
              <a:off x="3045248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newspapers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6C1C6D-BBC4-B6EF-4D79-C5102A6F074A}"/>
              </a:ext>
            </a:extLst>
          </p:cNvPr>
          <p:cNvGrpSpPr/>
          <p:nvPr/>
        </p:nvGrpSpPr>
        <p:grpSpPr>
          <a:xfrm>
            <a:off x="11045270" y="2471710"/>
            <a:ext cx="1101492" cy="1613363"/>
            <a:chOff x="7045260" y="2471710"/>
            <a:chExt cx="1101492" cy="1613363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345FE0B-9AF2-A6B8-F68D-958AC852A2A8}"/>
                </a:ext>
              </a:extLst>
            </p:cNvPr>
            <p:cNvGrpSpPr/>
            <p:nvPr/>
          </p:nvGrpSpPr>
          <p:grpSpPr>
            <a:xfrm>
              <a:off x="7221979" y="3306009"/>
              <a:ext cx="779064" cy="779064"/>
              <a:chOff x="2957344" y="4667579"/>
              <a:chExt cx="779064" cy="779064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454A99F-7B63-B9AE-0D25-19BBA7D3CB9A}"/>
                  </a:ext>
                </a:extLst>
              </p:cNvPr>
              <p:cNvSpPr/>
              <p:nvPr/>
            </p:nvSpPr>
            <p:spPr>
              <a:xfrm>
                <a:off x="2957344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A87781C3-CBD1-02DE-0B75-F0882817F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7302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4EA385A-B982-1991-1DCE-E0B7C5A8D44D}"/>
                </a:ext>
              </a:extLst>
            </p:cNvPr>
            <p:cNvSpPr txBox="1"/>
            <p:nvPr/>
          </p:nvSpPr>
          <p:spPr>
            <a:xfrm>
              <a:off x="7045260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Newspaper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58B7185-2495-D3E2-052F-F175160A4AC1}"/>
              </a:ext>
            </a:extLst>
          </p:cNvPr>
          <p:cNvGrpSpPr/>
          <p:nvPr/>
        </p:nvGrpSpPr>
        <p:grpSpPr>
          <a:xfrm>
            <a:off x="9045266" y="2471710"/>
            <a:ext cx="1101492" cy="1613363"/>
            <a:chOff x="6045257" y="2471710"/>
            <a:chExt cx="1101492" cy="161336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F602BFE-49A2-6459-5E3E-E826489860C1}"/>
                </a:ext>
              </a:extLst>
            </p:cNvPr>
            <p:cNvGrpSpPr/>
            <p:nvPr/>
          </p:nvGrpSpPr>
          <p:grpSpPr>
            <a:xfrm>
              <a:off x="6226406" y="3306009"/>
              <a:ext cx="779064" cy="779064"/>
              <a:chOff x="3778330" y="4667579"/>
              <a:chExt cx="779064" cy="779064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3417051-963F-1D58-C870-A6A9B578AA21}"/>
                  </a:ext>
                </a:extLst>
              </p:cNvPr>
              <p:cNvSpPr/>
              <p:nvPr/>
            </p:nvSpPr>
            <p:spPr>
              <a:xfrm>
                <a:off x="377833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AA93612E-67BE-8E9A-EC03-782C26401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28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53346F2-E9EE-268F-ABAB-E05CE6206187}"/>
                </a:ext>
              </a:extLst>
            </p:cNvPr>
            <p:cNvSpPr txBox="1"/>
            <p:nvPr/>
          </p:nvSpPr>
          <p:spPr>
            <a:xfrm>
              <a:off x="6045257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Live or scheduled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TV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7358927-0A71-38BF-962D-294394916141}"/>
              </a:ext>
            </a:extLst>
          </p:cNvPr>
          <p:cNvGrpSpPr/>
          <p:nvPr/>
        </p:nvGrpSpPr>
        <p:grpSpPr>
          <a:xfrm>
            <a:off x="8045263" y="2471710"/>
            <a:ext cx="1101492" cy="1613363"/>
            <a:chOff x="2045245" y="2471710"/>
            <a:chExt cx="1101492" cy="161336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55A319A-1166-23DC-CE2D-6F49A7219625}"/>
                </a:ext>
              </a:extLst>
            </p:cNvPr>
            <p:cNvGrpSpPr/>
            <p:nvPr/>
          </p:nvGrpSpPr>
          <p:grpSpPr>
            <a:xfrm>
              <a:off x="2230824" y="3306009"/>
              <a:ext cx="779064" cy="779064"/>
              <a:chOff x="4599316" y="4667579"/>
              <a:chExt cx="779064" cy="77906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1F65726-D136-287E-252A-C71D42B2A570}"/>
                  </a:ext>
                </a:extLst>
              </p:cNvPr>
              <p:cNvSpPr/>
              <p:nvPr/>
            </p:nvSpPr>
            <p:spPr>
              <a:xfrm>
                <a:off x="459931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8D2C5441-3272-C3E1-EB01-311A092D8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927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CEC90D3-1184-F586-1EC9-1352CD184C2C}"/>
                </a:ext>
              </a:extLst>
            </p:cNvPr>
            <p:cNvSpPr txBox="1"/>
            <p:nvPr/>
          </p:nvSpPr>
          <p:spPr>
            <a:xfrm>
              <a:off x="2045245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Streaming/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on-demand TV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FEB8FA-68D8-3D47-C057-8874BD2A6268}"/>
              </a:ext>
            </a:extLst>
          </p:cNvPr>
          <p:cNvGrpSpPr/>
          <p:nvPr/>
        </p:nvGrpSpPr>
        <p:grpSpPr>
          <a:xfrm>
            <a:off x="10045269" y="2471710"/>
            <a:ext cx="1101492" cy="1613363"/>
            <a:chOff x="4045251" y="2471710"/>
            <a:chExt cx="1101492" cy="1613363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F0750F2-75D2-2D7A-80EE-E8D8BD15A01C}"/>
                </a:ext>
              </a:extLst>
            </p:cNvPr>
            <p:cNvGrpSpPr/>
            <p:nvPr/>
          </p:nvGrpSpPr>
          <p:grpSpPr>
            <a:xfrm>
              <a:off x="4182099" y="3306009"/>
              <a:ext cx="779064" cy="779064"/>
              <a:chOff x="5420302" y="4667579"/>
              <a:chExt cx="779064" cy="779064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571D015-11C7-96F3-AD0B-E01CC7C398D9}"/>
                  </a:ext>
                </a:extLst>
              </p:cNvPr>
              <p:cNvSpPr/>
              <p:nvPr/>
            </p:nvSpPr>
            <p:spPr>
              <a:xfrm>
                <a:off x="542030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D846C08A-AD8A-B7B2-EDDD-DE9985E8D3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1026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5206A86-3673-267F-EB39-016CF319F355}"/>
                </a:ext>
              </a:extLst>
            </p:cNvPr>
            <p:cNvSpPr txBox="1"/>
            <p:nvPr/>
          </p:nvSpPr>
          <p:spPr>
            <a:xfrm>
              <a:off x="4045251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Online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video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C6FF74D-AD8D-1141-F22B-C3DB4CDB337C}"/>
              </a:ext>
            </a:extLst>
          </p:cNvPr>
          <p:cNvGrpSpPr/>
          <p:nvPr/>
        </p:nvGrpSpPr>
        <p:grpSpPr>
          <a:xfrm>
            <a:off x="6045257" y="2471710"/>
            <a:ext cx="1101492" cy="1613363"/>
            <a:chOff x="9045266" y="2471710"/>
            <a:chExt cx="1101492" cy="161336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76D96D45-B648-D1F1-4521-387894CC810B}"/>
                </a:ext>
              </a:extLst>
            </p:cNvPr>
            <p:cNvGrpSpPr/>
            <p:nvPr/>
          </p:nvGrpSpPr>
          <p:grpSpPr>
            <a:xfrm>
              <a:off x="9186544" y="3306009"/>
              <a:ext cx="779064" cy="779064"/>
              <a:chOff x="6241288" y="4667579"/>
              <a:chExt cx="779064" cy="779064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0635B6-4814-A599-C123-66B057B28EA7}"/>
                  </a:ext>
                </a:extLst>
              </p:cNvPr>
              <p:cNvSpPr/>
              <p:nvPr/>
            </p:nvSpPr>
            <p:spPr>
              <a:xfrm>
                <a:off x="624128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3770D070-A5DE-6FDF-4EAE-EBACFAAB31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124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C330F83-66D7-C603-712C-D7A44040B1E0}"/>
                </a:ext>
              </a:extLst>
            </p:cNvPr>
            <p:cNvSpPr txBox="1"/>
            <p:nvPr/>
          </p:nvSpPr>
          <p:spPr>
            <a:xfrm>
              <a:off x="9045266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Social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0C0FB47-F3EC-11A6-A50B-E98CFC98B834}"/>
              </a:ext>
            </a:extLst>
          </p:cNvPr>
          <p:cNvGrpSpPr/>
          <p:nvPr/>
        </p:nvGrpSpPr>
        <p:grpSpPr>
          <a:xfrm>
            <a:off x="7045260" y="2471710"/>
            <a:ext cx="1101492" cy="1613363"/>
            <a:chOff x="10045269" y="2471710"/>
            <a:chExt cx="1101492" cy="161336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1D6C75D-EFA5-9E6D-C4DF-27092CAEAE3D}"/>
                </a:ext>
              </a:extLst>
            </p:cNvPr>
            <p:cNvGrpSpPr/>
            <p:nvPr/>
          </p:nvGrpSpPr>
          <p:grpSpPr>
            <a:xfrm>
              <a:off x="10190977" y="3306009"/>
              <a:ext cx="779064" cy="779064"/>
              <a:chOff x="7883260" y="4667579"/>
              <a:chExt cx="779064" cy="77906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296C0BF-2DE4-3D73-1EB0-11CC6BC10F39}"/>
                  </a:ext>
                </a:extLst>
              </p:cNvPr>
              <p:cNvSpPr/>
              <p:nvPr/>
            </p:nvSpPr>
            <p:spPr>
              <a:xfrm>
                <a:off x="7883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AB28AA8-6CD3-7EB4-B6D1-23B70C9961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73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DFDD90C-A117-EE47-2FE7-4A610680FFD0}"/>
                </a:ext>
              </a:extLst>
            </p:cNvPr>
            <p:cNvSpPr txBox="1"/>
            <p:nvPr/>
          </p:nvSpPr>
          <p:spPr>
            <a:xfrm>
              <a:off x="1004526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Commercial radio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A1110EC-4ABA-620E-899A-CA7F0CA96AC8}"/>
              </a:ext>
            </a:extLst>
          </p:cNvPr>
          <p:cNvGrpSpPr/>
          <p:nvPr/>
        </p:nvGrpSpPr>
        <p:grpSpPr>
          <a:xfrm>
            <a:off x="4045251" y="2471710"/>
            <a:ext cx="1101492" cy="1613363"/>
            <a:chOff x="1045242" y="2471710"/>
            <a:chExt cx="1101492" cy="1613363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CCF0AEE-2D82-8257-AD4A-C775048C9318}"/>
                </a:ext>
              </a:extLst>
            </p:cNvPr>
            <p:cNvGrpSpPr/>
            <p:nvPr/>
          </p:nvGrpSpPr>
          <p:grpSpPr>
            <a:xfrm>
              <a:off x="1195380" y="3306009"/>
              <a:ext cx="779064" cy="779064"/>
              <a:chOff x="8704246" y="4667579"/>
              <a:chExt cx="779064" cy="779064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CB17FF-0453-A4AB-BB64-A0A10EFF94E9}"/>
                  </a:ext>
                </a:extLst>
              </p:cNvPr>
              <p:cNvSpPr/>
              <p:nvPr/>
            </p:nvSpPr>
            <p:spPr>
              <a:xfrm>
                <a:off x="870424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D921ACC-2C72-51EC-0747-0F83F6A9B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420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A02DA43-536E-511F-E2F2-09FE69488356}"/>
                </a:ext>
              </a:extLst>
            </p:cNvPr>
            <p:cNvSpPr txBox="1"/>
            <p:nvPr/>
          </p:nvSpPr>
          <p:spPr>
            <a:xfrm>
              <a:off x="1045242" y="2471710"/>
              <a:ext cx="1101492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Podcasts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5CBE113-7E28-2CDE-46F1-2B9B50BC1EA3}"/>
              </a:ext>
            </a:extLst>
          </p:cNvPr>
          <p:cNvGrpSpPr/>
          <p:nvPr/>
        </p:nvGrpSpPr>
        <p:grpSpPr>
          <a:xfrm>
            <a:off x="5045254" y="2471710"/>
            <a:ext cx="1101492" cy="1613363"/>
            <a:chOff x="11045270" y="2471710"/>
            <a:chExt cx="1101492" cy="1613363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4928D43-36F2-3E0D-FE1B-DAF4962EDE56}"/>
                </a:ext>
              </a:extLst>
            </p:cNvPr>
            <p:cNvGrpSpPr/>
            <p:nvPr/>
          </p:nvGrpSpPr>
          <p:grpSpPr>
            <a:xfrm>
              <a:off x="11199838" y="3306009"/>
              <a:ext cx="779064" cy="779064"/>
              <a:chOff x="9525232" y="4667579"/>
              <a:chExt cx="779064" cy="779064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E251EAF-E19A-21BA-60A0-34E2C2A2C9A3}"/>
                  </a:ext>
                </a:extLst>
              </p:cNvPr>
              <p:cNvSpPr/>
              <p:nvPr/>
            </p:nvSpPr>
            <p:spPr>
              <a:xfrm>
                <a:off x="952523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BDE44C15-EE76-058B-B079-F956F16C47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1519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7D2B4A6-3924-854C-68FE-6870450C415C}"/>
                </a:ext>
              </a:extLst>
            </p:cNvPr>
            <p:cNvSpPr txBox="1"/>
            <p:nvPr/>
          </p:nvSpPr>
          <p:spPr>
            <a:xfrm>
              <a:off x="11045270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Outdoor advertising</a:t>
              </a: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65967BF5-8026-831B-ED64-B0BB6882D03D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32CBB276-1D09-755F-A99D-9B27C571F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012437"/>
              </p:ext>
            </p:extLst>
          </p:nvPr>
        </p:nvGraphicFramePr>
        <p:xfrm>
          <a:off x="105397" y="4222483"/>
          <a:ext cx="11975496" cy="556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</a:tbl>
          </a:graphicData>
        </a:graphic>
      </p:graphicFrame>
      <p:sp>
        <p:nvSpPr>
          <p:cNvPr id="92" name="TextBox 91">
            <a:extLst>
              <a:ext uri="{FF2B5EF4-FFF2-40B4-BE49-F238E27FC236}">
                <a16:creationId xmlns:a16="http://schemas.microsoft.com/office/drawing/2014/main" id="{590CC5D3-7C93-6169-5744-8374A3E7F3FF}"/>
              </a:ext>
            </a:extLst>
          </p:cNvPr>
          <p:cNvSpPr txBox="1"/>
          <p:nvPr/>
        </p:nvSpPr>
        <p:spPr>
          <a:xfrm>
            <a:off x="271627" y="6261100"/>
            <a:ext cx="226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 Respondents</a:t>
            </a:r>
            <a:endParaRPr lang="en-NZ" sz="1400" b="1" dirty="0">
              <a:solidFill>
                <a:srgbClr val="EFE8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84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9732A-6D62-5DDB-315F-A485EB972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A419C-A0D3-C15E-4B31-C5D3BC3CD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Ad Attention Index </a:t>
            </a:r>
            <a:br>
              <a:rPr lang="en-NZ" dirty="0"/>
            </a:br>
            <a:r>
              <a:rPr lang="en-NZ" dirty="0">
                <a:solidFill>
                  <a:schemeClr val="bg1"/>
                </a:solidFill>
              </a:rPr>
              <a:t>Active Users by Gender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F3B9D7A-B166-3CB2-8A5A-F95CBAFA32AE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5A28CB7-B214-EE95-B7B5-F0E56CACC991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603652A-A727-9A40-C361-AA551C3EDDF3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C430984-8A35-B1DD-E9E2-126C9F7EA80E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6899433-A27D-45D5-D918-AED3B44F4F91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04BD300-D6AE-F754-E110-3DC0FB699619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347673F-58AC-BCA4-91E0-F25D428B0F1C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95F6176-CB4A-4328-15C9-DFB182D6D416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263FB4-AC73-017A-207B-AF0704B9035B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EE955B6-854C-C370-8A3A-544B74522A38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8057262-3BA4-AA30-9DF6-DFB10D7E1351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3827C3A9-7DC8-2CE9-54CC-71EE593D5980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683E408-440D-F91C-6EC2-CAFA43EFBE9B}"/>
              </a:ext>
            </a:extLst>
          </p:cNvPr>
          <p:cNvSpPr txBox="1"/>
          <p:nvPr/>
        </p:nvSpPr>
        <p:spPr>
          <a:xfrm>
            <a:off x="271627" y="6261100"/>
            <a:ext cx="226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Male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Female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DCFD36-1EEC-3EB0-520D-EF5FFE96CCB5}"/>
              </a:ext>
            </a:extLst>
          </p:cNvPr>
          <p:cNvGrpSpPr/>
          <p:nvPr/>
        </p:nvGrpSpPr>
        <p:grpSpPr>
          <a:xfrm>
            <a:off x="45239" y="2471710"/>
            <a:ext cx="1101492" cy="1613363"/>
            <a:chOff x="45239" y="2471710"/>
            <a:chExt cx="1101492" cy="161336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470E23-C37D-DC30-F680-F89762F422D5}"/>
                </a:ext>
              </a:extLst>
            </p:cNvPr>
            <p:cNvGrpSpPr/>
            <p:nvPr/>
          </p:nvGrpSpPr>
          <p:grpSpPr>
            <a:xfrm>
              <a:off x="208668" y="3306009"/>
              <a:ext cx="779064" cy="779064"/>
              <a:chOff x="494260" y="4667579"/>
              <a:chExt cx="779064" cy="77906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129820D-C4A0-44A1-D62C-3EB848B63AFF}"/>
                  </a:ext>
                </a:extLst>
              </p:cNvPr>
              <p:cNvSpPr/>
              <p:nvPr/>
            </p:nvSpPr>
            <p:spPr>
              <a:xfrm>
                <a:off x="494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AE650A8-B4C6-9820-437B-E530087E99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97FC13-09A1-CB75-A606-F708A9FBB395}"/>
                </a:ext>
              </a:extLst>
            </p:cNvPr>
            <p:cNvSpPr txBox="1"/>
            <p:nvPr/>
          </p:nvSpPr>
          <p:spPr>
            <a:xfrm>
              <a:off x="4523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Magazines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9D2D209-990D-8918-EB98-46DAB563BFDA}"/>
              </a:ext>
            </a:extLst>
          </p:cNvPr>
          <p:cNvGrpSpPr/>
          <p:nvPr/>
        </p:nvGrpSpPr>
        <p:grpSpPr>
          <a:xfrm>
            <a:off x="3045248" y="2471710"/>
            <a:ext cx="1101492" cy="1613363"/>
            <a:chOff x="5045254" y="2471710"/>
            <a:chExt cx="1101492" cy="161336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D8428A5-244E-1C17-448A-BDCBFAB1A892}"/>
                </a:ext>
              </a:extLst>
            </p:cNvPr>
            <p:cNvGrpSpPr/>
            <p:nvPr/>
          </p:nvGrpSpPr>
          <p:grpSpPr>
            <a:xfrm>
              <a:off x="5204252" y="3306009"/>
              <a:ext cx="779064" cy="779064"/>
              <a:chOff x="10471947" y="4667579"/>
              <a:chExt cx="779064" cy="779064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71BBC22-1582-09BD-2C1D-AFDF952CE067}"/>
                  </a:ext>
                </a:extLst>
              </p:cNvPr>
              <p:cNvSpPr/>
              <p:nvPr/>
            </p:nvSpPr>
            <p:spPr>
              <a:xfrm>
                <a:off x="10471947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791D3095-285B-85A1-630A-0FC003E72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1905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5B312F-DDA2-0871-A3CE-4E730543F0CE}"/>
                </a:ext>
              </a:extLst>
            </p:cNvPr>
            <p:cNvSpPr txBox="1"/>
            <p:nvPr/>
          </p:nvSpPr>
          <p:spPr>
            <a:xfrm>
              <a:off x="5045254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Retail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E17700F-1D0E-94D3-A145-5924DAF27D7E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E95F90F-F5A4-40FC-F0ED-476C69EC329F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E8850A3-8257-8FB3-D29E-FE185AE2E5FA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2934C9B-144A-9C6F-DB85-8BAA12481FE8}"/>
              </a:ext>
            </a:extLst>
          </p:cNvPr>
          <p:cNvGrpSpPr/>
          <p:nvPr/>
        </p:nvGrpSpPr>
        <p:grpSpPr>
          <a:xfrm>
            <a:off x="1045242" y="2471710"/>
            <a:ext cx="1101492" cy="1613363"/>
            <a:chOff x="8045263" y="2471710"/>
            <a:chExt cx="1101492" cy="161336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912A777-6033-BBE4-A4B5-55EB90AF31A4}"/>
                </a:ext>
              </a:extLst>
            </p:cNvPr>
            <p:cNvGrpSpPr/>
            <p:nvPr/>
          </p:nvGrpSpPr>
          <p:grpSpPr>
            <a:xfrm>
              <a:off x="8213122" y="3306009"/>
              <a:ext cx="779064" cy="779064"/>
              <a:chOff x="1315372" y="4667579"/>
              <a:chExt cx="779064" cy="779064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1BDE9C3-8471-5405-4555-C02AF3294832}"/>
                  </a:ext>
                </a:extLst>
              </p:cNvPr>
              <p:cNvSpPr/>
              <p:nvPr/>
            </p:nvSpPr>
            <p:spPr>
              <a:xfrm>
                <a:off x="131537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62FAA0E-D4E6-5FB0-2C0D-FDFF4335C0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33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E5D87F-F49E-8A73-449F-66578B39D5AD}"/>
                </a:ext>
              </a:extLst>
            </p:cNvPr>
            <p:cNvSpPr txBox="1"/>
            <p:nvPr/>
          </p:nvSpPr>
          <p:spPr>
            <a:xfrm>
              <a:off x="8045263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Magazine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093B8E0-2A87-541C-DEB4-377EC61BEE46}"/>
              </a:ext>
            </a:extLst>
          </p:cNvPr>
          <p:cNvGrpSpPr/>
          <p:nvPr/>
        </p:nvGrpSpPr>
        <p:grpSpPr>
          <a:xfrm>
            <a:off x="2045245" y="2471710"/>
            <a:ext cx="1101492" cy="1613363"/>
            <a:chOff x="3045248" y="2471710"/>
            <a:chExt cx="1101492" cy="161336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5426369-98D3-61F0-497B-84696329299D}"/>
                </a:ext>
              </a:extLst>
            </p:cNvPr>
            <p:cNvGrpSpPr/>
            <p:nvPr/>
          </p:nvGrpSpPr>
          <p:grpSpPr>
            <a:xfrm>
              <a:off x="3217537" y="3306009"/>
              <a:ext cx="779064" cy="779064"/>
              <a:chOff x="2136358" y="4667579"/>
              <a:chExt cx="779064" cy="779064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030F9EB-F658-E1B6-F088-CA6C473855E3}"/>
                  </a:ext>
                </a:extLst>
              </p:cNvPr>
              <p:cNvSpPr/>
              <p:nvPr/>
            </p:nvSpPr>
            <p:spPr>
              <a:xfrm>
                <a:off x="213635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EC7D797-C59A-6232-D92F-09C01A96AD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631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848DB59-ADAD-AE7E-22CE-80D879E70076}"/>
                </a:ext>
              </a:extLst>
            </p:cNvPr>
            <p:cNvSpPr txBox="1"/>
            <p:nvPr/>
          </p:nvSpPr>
          <p:spPr>
            <a:xfrm>
              <a:off x="3045248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newspapers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A337F5-B347-4A1E-A05F-4A93D4F298AE}"/>
              </a:ext>
            </a:extLst>
          </p:cNvPr>
          <p:cNvGrpSpPr/>
          <p:nvPr/>
        </p:nvGrpSpPr>
        <p:grpSpPr>
          <a:xfrm>
            <a:off x="11045270" y="2471710"/>
            <a:ext cx="1101492" cy="1613363"/>
            <a:chOff x="7045260" y="2471710"/>
            <a:chExt cx="1101492" cy="161336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6594245-4CB6-20B3-E4F4-8BFA76E92484}"/>
                </a:ext>
              </a:extLst>
            </p:cNvPr>
            <p:cNvGrpSpPr/>
            <p:nvPr/>
          </p:nvGrpSpPr>
          <p:grpSpPr>
            <a:xfrm>
              <a:off x="7221979" y="3306009"/>
              <a:ext cx="779064" cy="779064"/>
              <a:chOff x="2957344" y="4667579"/>
              <a:chExt cx="779064" cy="779064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AC08D99C-6F62-2502-9BAF-9D29AD6788F1}"/>
                  </a:ext>
                </a:extLst>
              </p:cNvPr>
              <p:cNvSpPr/>
              <p:nvPr/>
            </p:nvSpPr>
            <p:spPr>
              <a:xfrm>
                <a:off x="2957344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4D5CDC3C-2345-63CF-F80C-E29EB765BE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7302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3BAAA2-7886-259E-52B7-79E6D007D075}"/>
                </a:ext>
              </a:extLst>
            </p:cNvPr>
            <p:cNvSpPr txBox="1"/>
            <p:nvPr/>
          </p:nvSpPr>
          <p:spPr>
            <a:xfrm>
              <a:off x="7045260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Newspaper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9C382BE-EC55-96D3-0CC1-2654E00166FC}"/>
              </a:ext>
            </a:extLst>
          </p:cNvPr>
          <p:cNvGrpSpPr/>
          <p:nvPr/>
        </p:nvGrpSpPr>
        <p:grpSpPr>
          <a:xfrm>
            <a:off x="9045266" y="2471710"/>
            <a:ext cx="1101492" cy="1613363"/>
            <a:chOff x="6045257" y="2471710"/>
            <a:chExt cx="1101492" cy="1613363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35FF262-3764-8D09-5D13-B8AB3AFD39B5}"/>
                </a:ext>
              </a:extLst>
            </p:cNvPr>
            <p:cNvGrpSpPr/>
            <p:nvPr/>
          </p:nvGrpSpPr>
          <p:grpSpPr>
            <a:xfrm>
              <a:off x="6226406" y="3306009"/>
              <a:ext cx="779064" cy="779064"/>
              <a:chOff x="3778330" y="4667579"/>
              <a:chExt cx="779064" cy="779064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9484FDF-83BF-5517-A5D8-7C716348155C}"/>
                  </a:ext>
                </a:extLst>
              </p:cNvPr>
              <p:cNvSpPr/>
              <p:nvPr/>
            </p:nvSpPr>
            <p:spPr>
              <a:xfrm>
                <a:off x="377833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EA159D89-4C29-712E-9F07-2A4C3FE22D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28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731435B-2426-58BF-750A-F38DF6191D20}"/>
                </a:ext>
              </a:extLst>
            </p:cNvPr>
            <p:cNvSpPr txBox="1"/>
            <p:nvPr/>
          </p:nvSpPr>
          <p:spPr>
            <a:xfrm>
              <a:off x="6045257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Live or scheduled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TV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8DA3CC1-A810-227D-428B-1478F3168D71}"/>
              </a:ext>
            </a:extLst>
          </p:cNvPr>
          <p:cNvGrpSpPr/>
          <p:nvPr/>
        </p:nvGrpSpPr>
        <p:grpSpPr>
          <a:xfrm>
            <a:off x="8045263" y="2471710"/>
            <a:ext cx="1101492" cy="1613363"/>
            <a:chOff x="2045245" y="2471710"/>
            <a:chExt cx="1101492" cy="1613363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A7B235A-9238-D266-9950-3FAAF454CFE3}"/>
                </a:ext>
              </a:extLst>
            </p:cNvPr>
            <p:cNvGrpSpPr/>
            <p:nvPr/>
          </p:nvGrpSpPr>
          <p:grpSpPr>
            <a:xfrm>
              <a:off x="2230824" y="3306009"/>
              <a:ext cx="779064" cy="779064"/>
              <a:chOff x="4599316" y="4667579"/>
              <a:chExt cx="779064" cy="779064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3070976-6465-20EB-37B3-50254129FA99}"/>
                  </a:ext>
                </a:extLst>
              </p:cNvPr>
              <p:cNvSpPr/>
              <p:nvPr/>
            </p:nvSpPr>
            <p:spPr>
              <a:xfrm>
                <a:off x="459931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B74B24DF-49FD-085C-90E7-D484ABD218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927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D14D9E5-9CEE-C94B-DB51-EF7C15BCCF49}"/>
                </a:ext>
              </a:extLst>
            </p:cNvPr>
            <p:cNvSpPr txBox="1"/>
            <p:nvPr/>
          </p:nvSpPr>
          <p:spPr>
            <a:xfrm>
              <a:off x="2045245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Streaming/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on-demand TV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8C8AA31-D7DE-A657-6860-4DEA3EADE129}"/>
              </a:ext>
            </a:extLst>
          </p:cNvPr>
          <p:cNvGrpSpPr/>
          <p:nvPr/>
        </p:nvGrpSpPr>
        <p:grpSpPr>
          <a:xfrm>
            <a:off x="10045269" y="2471710"/>
            <a:ext cx="1101492" cy="1613363"/>
            <a:chOff x="4045251" y="2471710"/>
            <a:chExt cx="1101492" cy="1613363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CA34D98-616E-8AE1-4187-3A1297426FED}"/>
                </a:ext>
              </a:extLst>
            </p:cNvPr>
            <p:cNvGrpSpPr/>
            <p:nvPr/>
          </p:nvGrpSpPr>
          <p:grpSpPr>
            <a:xfrm>
              <a:off x="4182099" y="3306009"/>
              <a:ext cx="779064" cy="779064"/>
              <a:chOff x="5420302" y="4667579"/>
              <a:chExt cx="779064" cy="779064"/>
            </a:xfrm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C27779D0-879B-B954-9853-BA3C5A868A64}"/>
                  </a:ext>
                </a:extLst>
              </p:cNvPr>
              <p:cNvSpPr/>
              <p:nvPr/>
            </p:nvSpPr>
            <p:spPr>
              <a:xfrm>
                <a:off x="542030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0F1614AB-8FEE-48D6-AB6C-AC70BBEB91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1026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7B258CC-2935-0F25-4972-CA0A0412CF30}"/>
                </a:ext>
              </a:extLst>
            </p:cNvPr>
            <p:cNvSpPr txBox="1"/>
            <p:nvPr/>
          </p:nvSpPr>
          <p:spPr>
            <a:xfrm>
              <a:off x="4045251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Online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video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473594C-02C7-91B7-99C2-743A3445481A}"/>
              </a:ext>
            </a:extLst>
          </p:cNvPr>
          <p:cNvGrpSpPr/>
          <p:nvPr/>
        </p:nvGrpSpPr>
        <p:grpSpPr>
          <a:xfrm>
            <a:off x="6045257" y="2471710"/>
            <a:ext cx="1101492" cy="1613363"/>
            <a:chOff x="9045266" y="2471710"/>
            <a:chExt cx="1101492" cy="1613363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BAF915B-9C46-E1E0-AF92-31F1503C0E44}"/>
                </a:ext>
              </a:extLst>
            </p:cNvPr>
            <p:cNvGrpSpPr/>
            <p:nvPr/>
          </p:nvGrpSpPr>
          <p:grpSpPr>
            <a:xfrm>
              <a:off x="9186544" y="3306009"/>
              <a:ext cx="779064" cy="779064"/>
              <a:chOff x="6241288" y="4667579"/>
              <a:chExt cx="779064" cy="779064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394ACAD5-C1D7-3777-D69B-4D06655CB6BD}"/>
                  </a:ext>
                </a:extLst>
              </p:cNvPr>
              <p:cNvSpPr/>
              <p:nvPr/>
            </p:nvSpPr>
            <p:spPr>
              <a:xfrm>
                <a:off x="624128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3445EF47-48F8-51EB-300D-7A974E989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124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438D34F-8B31-54E7-E8D9-A3FBAC0C77EA}"/>
                </a:ext>
              </a:extLst>
            </p:cNvPr>
            <p:cNvSpPr txBox="1"/>
            <p:nvPr/>
          </p:nvSpPr>
          <p:spPr>
            <a:xfrm>
              <a:off x="9045266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Social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4BFC2B8-9010-6BEF-AF6A-22C2CE6DB7D3}"/>
              </a:ext>
            </a:extLst>
          </p:cNvPr>
          <p:cNvGrpSpPr/>
          <p:nvPr/>
        </p:nvGrpSpPr>
        <p:grpSpPr>
          <a:xfrm>
            <a:off x="7045260" y="2471710"/>
            <a:ext cx="1101492" cy="1613363"/>
            <a:chOff x="10045269" y="2471710"/>
            <a:chExt cx="1101492" cy="1613363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28E7AB2B-1C9B-4249-4554-468D9D47349E}"/>
                </a:ext>
              </a:extLst>
            </p:cNvPr>
            <p:cNvGrpSpPr/>
            <p:nvPr/>
          </p:nvGrpSpPr>
          <p:grpSpPr>
            <a:xfrm>
              <a:off x="10190977" y="3306009"/>
              <a:ext cx="779064" cy="779064"/>
              <a:chOff x="7883260" y="4667579"/>
              <a:chExt cx="779064" cy="779064"/>
            </a:xfrm>
          </p:grpSpPr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E14C1E50-E0B9-C8FF-C444-E6BEA4F4574F}"/>
                  </a:ext>
                </a:extLst>
              </p:cNvPr>
              <p:cNvSpPr/>
              <p:nvPr/>
            </p:nvSpPr>
            <p:spPr>
              <a:xfrm>
                <a:off x="7883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C337BCFB-7F4B-288D-C00F-A4F495BEB7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73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5F31EA8-4B7F-AD84-A43F-BEE0577A9F2E}"/>
                </a:ext>
              </a:extLst>
            </p:cNvPr>
            <p:cNvSpPr txBox="1"/>
            <p:nvPr/>
          </p:nvSpPr>
          <p:spPr>
            <a:xfrm>
              <a:off x="1004526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Commercial radio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899D88D-F1A0-BE1E-FBCE-A96B064C11B1}"/>
              </a:ext>
            </a:extLst>
          </p:cNvPr>
          <p:cNvGrpSpPr/>
          <p:nvPr/>
        </p:nvGrpSpPr>
        <p:grpSpPr>
          <a:xfrm>
            <a:off x="4045251" y="2471710"/>
            <a:ext cx="1101492" cy="1613363"/>
            <a:chOff x="1045242" y="2471710"/>
            <a:chExt cx="1101492" cy="1613363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F526E1A-4A0F-EF05-6F1E-FE080F768B8D}"/>
                </a:ext>
              </a:extLst>
            </p:cNvPr>
            <p:cNvGrpSpPr/>
            <p:nvPr/>
          </p:nvGrpSpPr>
          <p:grpSpPr>
            <a:xfrm>
              <a:off x="1195380" y="3306009"/>
              <a:ext cx="779064" cy="779064"/>
              <a:chOff x="8704246" y="4667579"/>
              <a:chExt cx="779064" cy="779064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6BFEBB34-E6EF-C906-15C5-F4B2C69E3F73}"/>
                  </a:ext>
                </a:extLst>
              </p:cNvPr>
              <p:cNvSpPr/>
              <p:nvPr/>
            </p:nvSpPr>
            <p:spPr>
              <a:xfrm>
                <a:off x="870424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1DF59C96-EB8E-2A67-2131-911265952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420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CA612A97-E5DF-D6B3-EC82-686D3648ECCB}"/>
                </a:ext>
              </a:extLst>
            </p:cNvPr>
            <p:cNvSpPr txBox="1"/>
            <p:nvPr/>
          </p:nvSpPr>
          <p:spPr>
            <a:xfrm>
              <a:off x="1045242" y="2471710"/>
              <a:ext cx="1101492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Podcasts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531B143-0E7E-B6E4-7165-B18F87805B27}"/>
              </a:ext>
            </a:extLst>
          </p:cNvPr>
          <p:cNvGrpSpPr/>
          <p:nvPr/>
        </p:nvGrpSpPr>
        <p:grpSpPr>
          <a:xfrm>
            <a:off x="5045254" y="2471710"/>
            <a:ext cx="1101492" cy="1613363"/>
            <a:chOff x="11045270" y="2471710"/>
            <a:chExt cx="1101492" cy="1613363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A7DFE4AB-E34A-43A8-F898-D1AA59B118DB}"/>
                </a:ext>
              </a:extLst>
            </p:cNvPr>
            <p:cNvGrpSpPr/>
            <p:nvPr/>
          </p:nvGrpSpPr>
          <p:grpSpPr>
            <a:xfrm>
              <a:off x="11199838" y="3306009"/>
              <a:ext cx="779064" cy="779064"/>
              <a:chOff x="9525232" y="4667579"/>
              <a:chExt cx="779064" cy="779064"/>
            </a:xfrm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D07FE50C-9301-F8B7-78D6-DAE92E0C768A}"/>
                  </a:ext>
                </a:extLst>
              </p:cNvPr>
              <p:cNvSpPr/>
              <p:nvPr/>
            </p:nvSpPr>
            <p:spPr>
              <a:xfrm>
                <a:off x="952523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B0501A06-66E7-C339-6BE7-997A2A1BD6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1519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D5E7F60-06C8-6661-0C6A-7D5FB462003B}"/>
                </a:ext>
              </a:extLst>
            </p:cNvPr>
            <p:cNvSpPr txBox="1"/>
            <p:nvPr/>
          </p:nvSpPr>
          <p:spPr>
            <a:xfrm>
              <a:off x="11045270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Outdoor advertising</a:t>
              </a:r>
            </a:p>
          </p:txBody>
        </p:sp>
      </p:grpSp>
      <p:graphicFrame>
        <p:nvGraphicFramePr>
          <p:cNvPr id="138" name="Table 137">
            <a:extLst>
              <a:ext uri="{FF2B5EF4-FFF2-40B4-BE49-F238E27FC236}">
                <a16:creationId xmlns:a16="http://schemas.microsoft.com/office/drawing/2014/main" id="{8C95A129-4D99-A475-5639-2E4F06414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443812"/>
              </p:ext>
            </p:extLst>
          </p:nvPr>
        </p:nvGraphicFramePr>
        <p:xfrm>
          <a:off x="105397" y="4222483"/>
          <a:ext cx="11975496" cy="166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67.2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62.4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56.2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53.3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51.3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50.9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679677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55.4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51.4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53.2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51.2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47.8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375597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442209-2BF4-0B31-2444-44A1117FA7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5523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B41E-BC31-8766-080F-61F779C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9118-1F8D-2427-EDED-6146A8CC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Ad Attention Index </a:t>
            </a:r>
            <a:br>
              <a:rPr lang="en-NZ" dirty="0"/>
            </a:br>
            <a:r>
              <a:rPr lang="en-NZ" dirty="0">
                <a:solidFill>
                  <a:schemeClr val="bg1"/>
                </a:solidFill>
              </a:rPr>
              <a:t>Active Users by Age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75623E-5A65-39D4-D98E-D6B6B9DB4362}"/>
              </a:ext>
            </a:extLst>
          </p:cNvPr>
          <p:cNvSpPr txBox="1"/>
          <p:nvPr/>
        </p:nvSpPr>
        <p:spPr>
          <a:xfrm>
            <a:off x="271627" y="6261100"/>
            <a:ext cx="1010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18-29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30-39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40-49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50-64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65 or above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1534AE-57D5-53C6-D6E0-CF4A1C3278C3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9A86AB-7250-96BD-6D3F-C0A5CD01DEEF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848E50-2F5F-B2EC-23EB-711FDB414A45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53F158-AD89-6464-0186-3B24F10D16AC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D5BC57-3D5B-57B7-4215-AEFF14BB1E42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9C4C06-FA44-5DD6-3A82-C75988096A94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DD4467-B920-44AC-DACB-ACD18C2D4C1C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084DF9-60E6-F146-1DAA-1E57E63DF3D0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0821DE-00A6-7C6A-1072-4F179D2BD21E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EBE62F-FE3A-5334-D8D9-15D26DD6B758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B3E3E5-3525-63C0-8D04-7FF3CADD0DC5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711C2AB-E41C-A265-5ACF-9232147DACAC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F724BF36-7C32-7DAF-5829-A31580053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714654"/>
              </p:ext>
            </p:extLst>
          </p:nvPr>
        </p:nvGraphicFramePr>
        <p:xfrm>
          <a:off x="118097" y="4222483"/>
          <a:ext cx="11975496" cy="166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</a:tbl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52DDD602-0479-64E6-8E77-D65BCE52B63E}"/>
              </a:ext>
            </a:extLst>
          </p:cNvPr>
          <p:cNvGrpSpPr/>
          <p:nvPr/>
        </p:nvGrpSpPr>
        <p:grpSpPr>
          <a:xfrm>
            <a:off x="45239" y="2471710"/>
            <a:ext cx="1101492" cy="1613363"/>
            <a:chOff x="45239" y="2471710"/>
            <a:chExt cx="1101492" cy="161336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F4C941-0005-AF6C-0C98-B27124536364}"/>
                </a:ext>
              </a:extLst>
            </p:cNvPr>
            <p:cNvGrpSpPr/>
            <p:nvPr/>
          </p:nvGrpSpPr>
          <p:grpSpPr>
            <a:xfrm>
              <a:off x="208668" y="3306009"/>
              <a:ext cx="779064" cy="779064"/>
              <a:chOff x="494260" y="4667579"/>
              <a:chExt cx="779064" cy="779064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58105EA-13D5-CE0D-77CB-B96A63053A08}"/>
                  </a:ext>
                </a:extLst>
              </p:cNvPr>
              <p:cNvSpPr/>
              <p:nvPr/>
            </p:nvSpPr>
            <p:spPr>
              <a:xfrm>
                <a:off x="494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422F5FE-359D-0C08-AEB8-B97FF8FB2C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460C7-D12C-46A7-6425-7DDCD2A3A838}"/>
                </a:ext>
              </a:extLst>
            </p:cNvPr>
            <p:cNvSpPr txBox="1"/>
            <p:nvPr/>
          </p:nvSpPr>
          <p:spPr>
            <a:xfrm>
              <a:off x="4523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Magazines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A06B5E4-F7E7-BFEE-C862-27F9B9CD7A35}"/>
              </a:ext>
            </a:extLst>
          </p:cNvPr>
          <p:cNvGrpSpPr/>
          <p:nvPr/>
        </p:nvGrpSpPr>
        <p:grpSpPr>
          <a:xfrm>
            <a:off x="3045248" y="2471710"/>
            <a:ext cx="1101492" cy="1613363"/>
            <a:chOff x="5045254" y="2471710"/>
            <a:chExt cx="1101492" cy="161336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BD5E624-60A9-BF1E-D4CE-FF5189370C98}"/>
                </a:ext>
              </a:extLst>
            </p:cNvPr>
            <p:cNvGrpSpPr/>
            <p:nvPr/>
          </p:nvGrpSpPr>
          <p:grpSpPr>
            <a:xfrm>
              <a:off x="5204252" y="3306009"/>
              <a:ext cx="779064" cy="779064"/>
              <a:chOff x="10471947" y="4667579"/>
              <a:chExt cx="779064" cy="779064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A02A187-C0FD-FABC-27CF-81EF30AFBAE4}"/>
                  </a:ext>
                </a:extLst>
              </p:cNvPr>
              <p:cNvSpPr/>
              <p:nvPr/>
            </p:nvSpPr>
            <p:spPr>
              <a:xfrm>
                <a:off x="10471947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B506F56B-F0C2-EB4F-3F54-342E0A28C5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1905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877ACF4-A503-0BB2-C929-C35BF94EBFB4}"/>
                </a:ext>
              </a:extLst>
            </p:cNvPr>
            <p:cNvSpPr txBox="1"/>
            <p:nvPr/>
          </p:nvSpPr>
          <p:spPr>
            <a:xfrm>
              <a:off x="5045254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Retail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0BB81A95-4B96-F7F4-0D3D-B3516864CB54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F0E2FD0-3595-8696-F555-7B3B5170D85C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413651D-839F-8F33-8EA4-3C848AD83423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1D406A8-86C2-A87B-6CEA-A661E3938428}"/>
              </a:ext>
            </a:extLst>
          </p:cNvPr>
          <p:cNvGrpSpPr/>
          <p:nvPr/>
        </p:nvGrpSpPr>
        <p:grpSpPr>
          <a:xfrm>
            <a:off x="1045242" y="2471710"/>
            <a:ext cx="1101492" cy="1613363"/>
            <a:chOff x="8045263" y="2471710"/>
            <a:chExt cx="1101492" cy="161336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5AC5BF1-70B8-53B6-B479-BF0078664132}"/>
                </a:ext>
              </a:extLst>
            </p:cNvPr>
            <p:cNvGrpSpPr/>
            <p:nvPr/>
          </p:nvGrpSpPr>
          <p:grpSpPr>
            <a:xfrm>
              <a:off x="8213122" y="3306009"/>
              <a:ext cx="779064" cy="779064"/>
              <a:chOff x="1315372" y="4667579"/>
              <a:chExt cx="779064" cy="779064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49B5FC6-8A23-0D5C-D48B-0ED4962E17B6}"/>
                  </a:ext>
                </a:extLst>
              </p:cNvPr>
              <p:cNvSpPr/>
              <p:nvPr/>
            </p:nvSpPr>
            <p:spPr>
              <a:xfrm>
                <a:off x="131537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735BA56E-4C38-A087-4C3F-4BFCC5A01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33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CD8189-110A-724C-C15A-5E66974E549A}"/>
                </a:ext>
              </a:extLst>
            </p:cNvPr>
            <p:cNvSpPr txBox="1"/>
            <p:nvPr/>
          </p:nvSpPr>
          <p:spPr>
            <a:xfrm>
              <a:off x="8045263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Magazine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9B27D11-04ED-1D0E-A437-5CA7F27C25B6}"/>
              </a:ext>
            </a:extLst>
          </p:cNvPr>
          <p:cNvGrpSpPr/>
          <p:nvPr/>
        </p:nvGrpSpPr>
        <p:grpSpPr>
          <a:xfrm>
            <a:off x="2045245" y="2471710"/>
            <a:ext cx="1101492" cy="1613363"/>
            <a:chOff x="3045248" y="2471710"/>
            <a:chExt cx="1101492" cy="161336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FA75E940-604E-62F7-04AA-C69AE335F778}"/>
                </a:ext>
              </a:extLst>
            </p:cNvPr>
            <p:cNvGrpSpPr/>
            <p:nvPr/>
          </p:nvGrpSpPr>
          <p:grpSpPr>
            <a:xfrm>
              <a:off x="3217537" y="3306009"/>
              <a:ext cx="779064" cy="779064"/>
              <a:chOff x="2136358" y="4667579"/>
              <a:chExt cx="779064" cy="779064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23A29D7-DEE5-94B2-000C-976B69309E47}"/>
                  </a:ext>
                </a:extLst>
              </p:cNvPr>
              <p:cNvSpPr/>
              <p:nvPr/>
            </p:nvSpPr>
            <p:spPr>
              <a:xfrm>
                <a:off x="213635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EA9A5064-731C-65ED-12BE-1594DC852E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631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77ADFCC-6DEF-477D-F39C-E152B3BA3C3E}"/>
                </a:ext>
              </a:extLst>
            </p:cNvPr>
            <p:cNvSpPr txBox="1"/>
            <p:nvPr/>
          </p:nvSpPr>
          <p:spPr>
            <a:xfrm>
              <a:off x="3045248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newspapers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B668CBE-43C6-D67B-83F5-351B9FC22CAB}"/>
              </a:ext>
            </a:extLst>
          </p:cNvPr>
          <p:cNvGrpSpPr/>
          <p:nvPr/>
        </p:nvGrpSpPr>
        <p:grpSpPr>
          <a:xfrm>
            <a:off x="11045270" y="2471710"/>
            <a:ext cx="1101492" cy="1613363"/>
            <a:chOff x="7045260" y="2471710"/>
            <a:chExt cx="1101492" cy="1613363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227DB577-B2A3-13A2-2236-395CCD8AC7C0}"/>
                </a:ext>
              </a:extLst>
            </p:cNvPr>
            <p:cNvGrpSpPr/>
            <p:nvPr/>
          </p:nvGrpSpPr>
          <p:grpSpPr>
            <a:xfrm>
              <a:off x="7221979" y="3306009"/>
              <a:ext cx="779064" cy="779064"/>
              <a:chOff x="2957344" y="4667579"/>
              <a:chExt cx="779064" cy="779064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11407FC0-605C-136E-2C36-3514BADD5757}"/>
                  </a:ext>
                </a:extLst>
              </p:cNvPr>
              <p:cNvSpPr/>
              <p:nvPr/>
            </p:nvSpPr>
            <p:spPr>
              <a:xfrm>
                <a:off x="2957344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EAC22DFF-1B7E-9193-9966-EA25D16423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7302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3E4F74-C43B-81E1-0AC5-52E30066CB11}"/>
                </a:ext>
              </a:extLst>
            </p:cNvPr>
            <p:cNvSpPr txBox="1"/>
            <p:nvPr/>
          </p:nvSpPr>
          <p:spPr>
            <a:xfrm>
              <a:off x="7045260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Newspaper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09C8743-1BED-7B5F-55A0-C2B44A9F20DE}"/>
              </a:ext>
            </a:extLst>
          </p:cNvPr>
          <p:cNvGrpSpPr/>
          <p:nvPr/>
        </p:nvGrpSpPr>
        <p:grpSpPr>
          <a:xfrm>
            <a:off x="9045266" y="2471710"/>
            <a:ext cx="1101492" cy="1613363"/>
            <a:chOff x="6045257" y="2471710"/>
            <a:chExt cx="1101492" cy="1613363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26DB6545-5442-63FC-A624-E26B586EEEBB}"/>
                </a:ext>
              </a:extLst>
            </p:cNvPr>
            <p:cNvGrpSpPr/>
            <p:nvPr/>
          </p:nvGrpSpPr>
          <p:grpSpPr>
            <a:xfrm>
              <a:off x="6226406" y="3306009"/>
              <a:ext cx="779064" cy="779064"/>
              <a:chOff x="3778330" y="4667579"/>
              <a:chExt cx="779064" cy="779064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48421052-4FF8-7DAE-1204-69D993B58632}"/>
                  </a:ext>
                </a:extLst>
              </p:cNvPr>
              <p:cNvSpPr/>
              <p:nvPr/>
            </p:nvSpPr>
            <p:spPr>
              <a:xfrm>
                <a:off x="377833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D3D0EF91-C2D4-371E-077C-3640F9583B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28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04A295F-237A-6386-5C6B-C7C534DA8FCB}"/>
                </a:ext>
              </a:extLst>
            </p:cNvPr>
            <p:cNvSpPr txBox="1"/>
            <p:nvPr/>
          </p:nvSpPr>
          <p:spPr>
            <a:xfrm>
              <a:off x="6045257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Live or scheduled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TV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F0B3BF3-DA7B-DFAF-8836-FB06EB1AFBBF}"/>
              </a:ext>
            </a:extLst>
          </p:cNvPr>
          <p:cNvGrpSpPr/>
          <p:nvPr/>
        </p:nvGrpSpPr>
        <p:grpSpPr>
          <a:xfrm>
            <a:off x="8045263" y="2471710"/>
            <a:ext cx="1101492" cy="1613363"/>
            <a:chOff x="2045245" y="2471710"/>
            <a:chExt cx="1101492" cy="1613363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547D9599-D92C-793C-B80F-4220686BA18C}"/>
                </a:ext>
              </a:extLst>
            </p:cNvPr>
            <p:cNvGrpSpPr/>
            <p:nvPr/>
          </p:nvGrpSpPr>
          <p:grpSpPr>
            <a:xfrm>
              <a:off x="2230824" y="3306009"/>
              <a:ext cx="779064" cy="779064"/>
              <a:chOff x="4599316" y="4667579"/>
              <a:chExt cx="779064" cy="779064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8C0B98B-A8EE-72FC-84EE-3A6352A7356D}"/>
                  </a:ext>
                </a:extLst>
              </p:cNvPr>
              <p:cNvSpPr/>
              <p:nvPr/>
            </p:nvSpPr>
            <p:spPr>
              <a:xfrm>
                <a:off x="459931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59B9A095-C5FB-4999-0DF7-B30892B5C5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927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997AE96-7AC9-89F3-9E2E-1C196D64304A}"/>
                </a:ext>
              </a:extLst>
            </p:cNvPr>
            <p:cNvSpPr txBox="1"/>
            <p:nvPr/>
          </p:nvSpPr>
          <p:spPr>
            <a:xfrm>
              <a:off x="2045245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Streaming/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on-demand TV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B29BB73-E12A-499C-81A6-F5A7E510918D}"/>
              </a:ext>
            </a:extLst>
          </p:cNvPr>
          <p:cNvGrpSpPr/>
          <p:nvPr/>
        </p:nvGrpSpPr>
        <p:grpSpPr>
          <a:xfrm>
            <a:off x="10045269" y="2471710"/>
            <a:ext cx="1101492" cy="1613363"/>
            <a:chOff x="4045251" y="2471710"/>
            <a:chExt cx="1101492" cy="161336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78D44677-C02F-E283-2B9E-D32A29D029E4}"/>
                </a:ext>
              </a:extLst>
            </p:cNvPr>
            <p:cNvGrpSpPr/>
            <p:nvPr/>
          </p:nvGrpSpPr>
          <p:grpSpPr>
            <a:xfrm>
              <a:off x="4182099" y="3306009"/>
              <a:ext cx="779064" cy="779064"/>
              <a:chOff x="5420302" y="4667579"/>
              <a:chExt cx="779064" cy="779064"/>
            </a:xfrm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1E939C8-9638-176A-9F0E-4A42FE3CD6C7}"/>
                  </a:ext>
                </a:extLst>
              </p:cNvPr>
              <p:cNvSpPr/>
              <p:nvPr/>
            </p:nvSpPr>
            <p:spPr>
              <a:xfrm>
                <a:off x="542030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298E6DA4-0B97-8B88-64B8-701AEEC3D4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1026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304B90B4-5BCE-3C21-BBC1-9DE035DCE4C7}"/>
                </a:ext>
              </a:extLst>
            </p:cNvPr>
            <p:cNvSpPr txBox="1"/>
            <p:nvPr/>
          </p:nvSpPr>
          <p:spPr>
            <a:xfrm>
              <a:off x="4045251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Online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video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BCE5850-B304-72D6-C1B8-8071295F0D87}"/>
              </a:ext>
            </a:extLst>
          </p:cNvPr>
          <p:cNvGrpSpPr/>
          <p:nvPr/>
        </p:nvGrpSpPr>
        <p:grpSpPr>
          <a:xfrm>
            <a:off x="6045257" y="2471710"/>
            <a:ext cx="1101492" cy="1613363"/>
            <a:chOff x="9045266" y="2471710"/>
            <a:chExt cx="1101492" cy="1613363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4F25290F-0D60-6F22-B689-3EFE4E4ED180}"/>
                </a:ext>
              </a:extLst>
            </p:cNvPr>
            <p:cNvGrpSpPr/>
            <p:nvPr/>
          </p:nvGrpSpPr>
          <p:grpSpPr>
            <a:xfrm>
              <a:off x="9186544" y="3306009"/>
              <a:ext cx="779064" cy="779064"/>
              <a:chOff x="6241288" y="4667579"/>
              <a:chExt cx="779064" cy="779064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6221F7D0-6BDC-AADB-9DE8-21BF0D3AD1B1}"/>
                  </a:ext>
                </a:extLst>
              </p:cNvPr>
              <p:cNvSpPr/>
              <p:nvPr/>
            </p:nvSpPr>
            <p:spPr>
              <a:xfrm>
                <a:off x="624128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A538EAA4-D6BC-DC3D-F8BC-B328A51F87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124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98A4E6A-D0CA-0FCB-8EDB-A4699AC1F354}"/>
                </a:ext>
              </a:extLst>
            </p:cNvPr>
            <p:cNvSpPr txBox="1"/>
            <p:nvPr/>
          </p:nvSpPr>
          <p:spPr>
            <a:xfrm>
              <a:off x="9045266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Social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34C39C2A-CB4A-558A-CE4B-D9F059313B04}"/>
              </a:ext>
            </a:extLst>
          </p:cNvPr>
          <p:cNvGrpSpPr/>
          <p:nvPr/>
        </p:nvGrpSpPr>
        <p:grpSpPr>
          <a:xfrm>
            <a:off x="7045260" y="2471710"/>
            <a:ext cx="1101492" cy="1613363"/>
            <a:chOff x="10045269" y="2471710"/>
            <a:chExt cx="1101492" cy="1613363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FB0EDCE9-34F6-3FB7-6B6D-3221F5A7C357}"/>
                </a:ext>
              </a:extLst>
            </p:cNvPr>
            <p:cNvGrpSpPr/>
            <p:nvPr/>
          </p:nvGrpSpPr>
          <p:grpSpPr>
            <a:xfrm>
              <a:off x="10190977" y="3306009"/>
              <a:ext cx="779064" cy="779064"/>
              <a:chOff x="7883260" y="4667579"/>
              <a:chExt cx="779064" cy="779064"/>
            </a:xfrm>
          </p:grpSpPr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F67D5FDD-B547-E7FC-ADED-97A9FE7D0C11}"/>
                  </a:ext>
                </a:extLst>
              </p:cNvPr>
              <p:cNvSpPr/>
              <p:nvPr/>
            </p:nvSpPr>
            <p:spPr>
              <a:xfrm>
                <a:off x="7883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F593AC69-FE02-7805-8C61-1666E0FD4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73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333F5F2-3BC9-46F0-3CD3-96AFE0B75C08}"/>
                </a:ext>
              </a:extLst>
            </p:cNvPr>
            <p:cNvSpPr txBox="1"/>
            <p:nvPr/>
          </p:nvSpPr>
          <p:spPr>
            <a:xfrm>
              <a:off x="1004526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Commercial radio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07C75376-9538-FF8E-2639-BE069A71F5FF}"/>
              </a:ext>
            </a:extLst>
          </p:cNvPr>
          <p:cNvGrpSpPr/>
          <p:nvPr/>
        </p:nvGrpSpPr>
        <p:grpSpPr>
          <a:xfrm>
            <a:off x="4045251" y="2471710"/>
            <a:ext cx="1101492" cy="1613363"/>
            <a:chOff x="1045242" y="2471710"/>
            <a:chExt cx="1101492" cy="161336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7CB2ED7C-78CD-58F2-79AC-966E8A72BCD1}"/>
                </a:ext>
              </a:extLst>
            </p:cNvPr>
            <p:cNvGrpSpPr/>
            <p:nvPr/>
          </p:nvGrpSpPr>
          <p:grpSpPr>
            <a:xfrm>
              <a:off x="1195380" y="3306009"/>
              <a:ext cx="779064" cy="779064"/>
              <a:chOff x="8704246" y="4667579"/>
              <a:chExt cx="779064" cy="779064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FF9763D0-9669-1A8D-A185-69C68442D938}"/>
                  </a:ext>
                </a:extLst>
              </p:cNvPr>
              <p:cNvSpPr/>
              <p:nvPr/>
            </p:nvSpPr>
            <p:spPr>
              <a:xfrm>
                <a:off x="870424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09C3140C-8B97-E921-1D10-AE05E9F99D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420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6DE9F3D3-2018-0206-C29D-B128F118A5BE}"/>
                </a:ext>
              </a:extLst>
            </p:cNvPr>
            <p:cNvSpPr txBox="1"/>
            <p:nvPr/>
          </p:nvSpPr>
          <p:spPr>
            <a:xfrm>
              <a:off x="1045242" y="2471710"/>
              <a:ext cx="1101492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Podcasts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42D8829-5F51-0EA5-7731-4B41927F9BC7}"/>
              </a:ext>
            </a:extLst>
          </p:cNvPr>
          <p:cNvGrpSpPr/>
          <p:nvPr/>
        </p:nvGrpSpPr>
        <p:grpSpPr>
          <a:xfrm>
            <a:off x="5045254" y="2471710"/>
            <a:ext cx="1101492" cy="1613363"/>
            <a:chOff x="11045270" y="2471710"/>
            <a:chExt cx="1101492" cy="1613363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C1A41122-F721-8678-0F72-9E6E359FD108}"/>
                </a:ext>
              </a:extLst>
            </p:cNvPr>
            <p:cNvGrpSpPr/>
            <p:nvPr/>
          </p:nvGrpSpPr>
          <p:grpSpPr>
            <a:xfrm>
              <a:off x="11199838" y="3306009"/>
              <a:ext cx="779064" cy="779064"/>
              <a:chOff x="9525232" y="4667579"/>
              <a:chExt cx="779064" cy="779064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FD957D69-C745-D553-1762-DA6F560C5509}"/>
                  </a:ext>
                </a:extLst>
              </p:cNvPr>
              <p:cNvSpPr/>
              <p:nvPr/>
            </p:nvSpPr>
            <p:spPr>
              <a:xfrm>
                <a:off x="952523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092BCD4A-BC47-09E9-EB89-4DCC87B001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1519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19526D2-DDB5-CF27-46EF-579F4F1D6831}"/>
                </a:ext>
              </a:extLst>
            </p:cNvPr>
            <p:cNvSpPr txBox="1"/>
            <p:nvPr/>
          </p:nvSpPr>
          <p:spPr>
            <a:xfrm>
              <a:off x="11045270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Outdoor advertising</a:t>
              </a:r>
            </a:p>
          </p:txBody>
        </p:sp>
      </p:grpSp>
      <p:graphicFrame>
        <p:nvGraphicFramePr>
          <p:cNvPr id="146" name="Table 145">
            <a:extLst>
              <a:ext uri="{FF2B5EF4-FFF2-40B4-BE49-F238E27FC236}">
                <a16:creationId xmlns:a16="http://schemas.microsoft.com/office/drawing/2014/main" id="{1E082939-C529-C104-B5FA-E21D41CCE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327438"/>
              </p:ext>
            </p:extLst>
          </p:nvPr>
        </p:nvGraphicFramePr>
        <p:xfrm>
          <a:off x="105397" y="4222484"/>
          <a:ext cx="11975496" cy="1765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2943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71.7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66.2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62.1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51.4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61.7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59.2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56.3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11042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74.7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69.2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60.1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60.1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52.6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55.9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56.6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680519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66.7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62.6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61.9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62.4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60.8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55.5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50.2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05355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55.6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51.0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45.4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45.9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49.6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44.0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2943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46.7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49.7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42.6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41.1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8332EE6-69D0-97D7-3964-76C6937542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2368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B6E8-F38A-6C29-E2BE-47438034F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D1C5E-6AD4-BAAB-96BC-233E4420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Ad Attention Index </a:t>
            </a:r>
            <a:br>
              <a:rPr lang="en-NZ" dirty="0"/>
            </a:br>
            <a:r>
              <a:rPr lang="en-NZ" dirty="0">
                <a:solidFill>
                  <a:schemeClr val="bg1"/>
                </a:solidFill>
              </a:rPr>
              <a:t>Active Users by Location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56CA7-D16C-8FE4-57A1-7759603F1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1524000"/>
            <a:ext cx="6515100" cy="469900"/>
          </a:xfrm>
        </p:spPr>
        <p:txBody>
          <a:bodyPr/>
          <a:lstStyle/>
          <a:p>
            <a:r>
              <a:rPr lang="en-NZ" dirty="0"/>
              <a:t>Q13.  Thinking again about the last time you used or engaged in any way with [MEDIA]… Please indicate how much you agree or disagree with the following statements: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8CC00E-D562-CD9E-FC9B-B5B8A47E01C9}"/>
              </a:ext>
            </a:extLst>
          </p:cNvPr>
          <p:cNvSpPr txBox="1"/>
          <p:nvPr/>
        </p:nvSpPr>
        <p:spPr>
          <a:xfrm>
            <a:off x="271626" y="6261100"/>
            <a:ext cx="6072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Auckland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Rest of North Island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South Island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9CE3DC-F250-FDEE-2EB7-43AA0DA91EF3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09AA75-5622-774D-410B-7D1FF92934CD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4EDD63-2A6C-6A1A-45AB-2D7A5AE526BE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0DF7D51-88AE-8FC2-24BE-340E87D9AAA0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8D2BBDA-41B7-DAD2-84F0-E514C2BA5B85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0330ED-9486-15F9-F7E9-4B7643E40454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49DD952-E7C5-9025-206D-AB936A0513AA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3E7282-DEF1-BF76-CD11-C0596AA2EE5C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5F72A54-DC11-33FD-C926-01722880F561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A521C67-074F-4AF3-67DD-A1E0C136B5D1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138B18F-94A2-4AD9-2707-F0DBE4F7C6C5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412DBF-E7AE-7787-0EEA-752E0FCF4609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46B1909F-DB51-5B6F-D66E-AC413C1B7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714654"/>
              </p:ext>
            </p:extLst>
          </p:nvPr>
        </p:nvGraphicFramePr>
        <p:xfrm>
          <a:off x="118097" y="4222483"/>
          <a:ext cx="11975496" cy="166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ADC9D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55644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endParaRPr lang="en-NZ" sz="1800" b="1" kern="1200" dirty="0">
                        <a:solidFill>
                          <a:srgbClr val="EFE8B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397C3448-7CE4-0F7C-5B74-56A907D71C1F}"/>
              </a:ext>
            </a:extLst>
          </p:cNvPr>
          <p:cNvGrpSpPr/>
          <p:nvPr/>
        </p:nvGrpSpPr>
        <p:grpSpPr>
          <a:xfrm>
            <a:off x="45239" y="2471710"/>
            <a:ext cx="1101492" cy="1613363"/>
            <a:chOff x="45239" y="2471710"/>
            <a:chExt cx="1101492" cy="1613363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9AC8A1D-7508-DAE4-C54D-27FBEAA510A4}"/>
                </a:ext>
              </a:extLst>
            </p:cNvPr>
            <p:cNvGrpSpPr/>
            <p:nvPr/>
          </p:nvGrpSpPr>
          <p:grpSpPr>
            <a:xfrm>
              <a:off x="208668" y="3306009"/>
              <a:ext cx="779064" cy="779064"/>
              <a:chOff x="494260" y="4667579"/>
              <a:chExt cx="779064" cy="779064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707EA73-4736-078C-9C04-545DE23EE66D}"/>
                  </a:ext>
                </a:extLst>
              </p:cNvPr>
              <p:cNvSpPr/>
              <p:nvPr/>
            </p:nvSpPr>
            <p:spPr>
              <a:xfrm>
                <a:off x="494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CDDEE5EA-7DD0-A45E-6B3F-3F5C3F912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B3E3D8-EAB8-F87C-A58F-104B6BAA95E8}"/>
                </a:ext>
              </a:extLst>
            </p:cNvPr>
            <p:cNvSpPr txBox="1"/>
            <p:nvPr/>
          </p:nvSpPr>
          <p:spPr>
            <a:xfrm>
              <a:off x="4523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Magazines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6F6A16-C12A-E158-BFA1-913A4EC9FC08}"/>
              </a:ext>
            </a:extLst>
          </p:cNvPr>
          <p:cNvGrpSpPr/>
          <p:nvPr/>
        </p:nvGrpSpPr>
        <p:grpSpPr>
          <a:xfrm>
            <a:off x="3045248" y="2471710"/>
            <a:ext cx="1101492" cy="1613363"/>
            <a:chOff x="5045254" y="2471710"/>
            <a:chExt cx="1101492" cy="1613363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FC4E923-C8BB-D913-D662-BA13330CAE14}"/>
                </a:ext>
              </a:extLst>
            </p:cNvPr>
            <p:cNvGrpSpPr/>
            <p:nvPr/>
          </p:nvGrpSpPr>
          <p:grpSpPr>
            <a:xfrm>
              <a:off x="5204252" y="3306009"/>
              <a:ext cx="779064" cy="779064"/>
              <a:chOff x="10471947" y="4667579"/>
              <a:chExt cx="779064" cy="77906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916C29B-AFB4-0480-229F-299FFD5A1BF5}"/>
                  </a:ext>
                </a:extLst>
              </p:cNvPr>
              <p:cNvSpPr/>
              <p:nvPr/>
            </p:nvSpPr>
            <p:spPr>
              <a:xfrm>
                <a:off x="10471947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500549DD-CB30-7535-ED70-98CE0164ED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1905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E059482-840D-A9B7-CF5A-1597D8D3AEBF}"/>
                </a:ext>
              </a:extLst>
            </p:cNvPr>
            <p:cNvSpPr txBox="1"/>
            <p:nvPr/>
          </p:nvSpPr>
          <p:spPr>
            <a:xfrm>
              <a:off x="5045254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Retail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2CF27550-E1B5-3401-BC74-4722C65F43D3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CB6A6FB-53C9-9872-B8DD-6B0115BAB57C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49B54FF-8D14-DE77-DD73-846B6CCEBBCA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FC7D325-EAF1-53B4-CE36-A8F64931CCCC}"/>
              </a:ext>
            </a:extLst>
          </p:cNvPr>
          <p:cNvGrpSpPr/>
          <p:nvPr/>
        </p:nvGrpSpPr>
        <p:grpSpPr>
          <a:xfrm>
            <a:off x="1045242" y="2471710"/>
            <a:ext cx="1101492" cy="1613363"/>
            <a:chOff x="8045263" y="2471710"/>
            <a:chExt cx="1101492" cy="1613363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9343728B-0F50-81AE-6162-B6D600E2C711}"/>
                </a:ext>
              </a:extLst>
            </p:cNvPr>
            <p:cNvGrpSpPr/>
            <p:nvPr/>
          </p:nvGrpSpPr>
          <p:grpSpPr>
            <a:xfrm>
              <a:off x="8213122" y="3306009"/>
              <a:ext cx="779064" cy="779064"/>
              <a:chOff x="1315372" y="4667579"/>
              <a:chExt cx="779064" cy="779064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12026F3-F89F-EE33-49BD-7168146FA0DD}"/>
                  </a:ext>
                </a:extLst>
              </p:cNvPr>
              <p:cNvSpPr/>
              <p:nvPr/>
            </p:nvSpPr>
            <p:spPr>
              <a:xfrm>
                <a:off x="131537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B6CC68D2-5890-DB39-F2A6-9AECEFA6C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33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76D8166-6827-9B45-B53B-FB8A81C3D8AF}"/>
                </a:ext>
              </a:extLst>
            </p:cNvPr>
            <p:cNvSpPr txBox="1"/>
            <p:nvPr/>
          </p:nvSpPr>
          <p:spPr>
            <a:xfrm>
              <a:off x="8045263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Magazine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8BFAB3A-B434-4172-5745-0ABF5389E728}"/>
              </a:ext>
            </a:extLst>
          </p:cNvPr>
          <p:cNvGrpSpPr/>
          <p:nvPr/>
        </p:nvGrpSpPr>
        <p:grpSpPr>
          <a:xfrm>
            <a:off x="2045245" y="2471710"/>
            <a:ext cx="1101492" cy="1613363"/>
            <a:chOff x="3045248" y="2471710"/>
            <a:chExt cx="1101492" cy="1613363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D945FF6-5F9F-FDCA-8C69-F942257F3E77}"/>
                </a:ext>
              </a:extLst>
            </p:cNvPr>
            <p:cNvGrpSpPr/>
            <p:nvPr/>
          </p:nvGrpSpPr>
          <p:grpSpPr>
            <a:xfrm>
              <a:off x="3217537" y="3306009"/>
              <a:ext cx="779064" cy="779064"/>
              <a:chOff x="2136358" y="4667579"/>
              <a:chExt cx="779064" cy="779064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AFC8D18A-30F3-E63B-2076-5B11111715CC}"/>
                  </a:ext>
                </a:extLst>
              </p:cNvPr>
              <p:cNvSpPr/>
              <p:nvPr/>
            </p:nvSpPr>
            <p:spPr>
              <a:xfrm>
                <a:off x="213635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207A6BC4-6036-4E50-6F92-F364241258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631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0A182EE-B636-E43E-ED8B-FF644F2A0819}"/>
                </a:ext>
              </a:extLst>
            </p:cNvPr>
            <p:cNvSpPr txBox="1"/>
            <p:nvPr/>
          </p:nvSpPr>
          <p:spPr>
            <a:xfrm>
              <a:off x="3045248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newspapers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170D780-545A-A034-209A-5E8CE98494B9}"/>
              </a:ext>
            </a:extLst>
          </p:cNvPr>
          <p:cNvGrpSpPr/>
          <p:nvPr/>
        </p:nvGrpSpPr>
        <p:grpSpPr>
          <a:xfrm>
            <a:off x="11045270" y="2471710"/>
            <a:ext cx="1101492" cy="1613363"/>
            <a:chOff x="7045260" y="2471710"/>
            <a:chExt cx="1101492" cy="1613363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1598C315-0ED2-638A-130D-5F5F44B29B53}"/>
                </a:ext>
              </a:extLst>
            </p:cNvPr>
            <p:cNvGrpSpPr/>
            <p:nvPr/>
          </p:nvGrpSpPr>
          <p:grpSpPr>
            <a:xfrm>
              <a:off x="7221979" y="3306009"/>
              <a:ext cx="779064" cy="779064"/>
              <a:chOff x="2957344" y="4667579"/>
              <a:chExt cx="779064" cy="779064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CDD18532-F1CD-3A28-C2A5-543C8AF45A52}"/>
                  </a:ext>
                </a:extLst>
              </p:cNvPr>
              <p:cNvSpPr/>
              <p:nvPr/>
            </p:nvSpPr>
            <p:spPr>
              <a:xfrm>
                <a:off x="2957344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6034BD2A-D1A6-8321-E119-DFF0703F8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7302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D76FA9A-01D9-29ED-17FD-D0873B1B90D5}"/>
                </a:ext>
              </a:extLst>
            </p:cNvPr>
            <p:cNvSpPr txBox="1"/>
            <p:nvPr/>
          </p:nvSpPr>
          <p:spPr>
            <a:xfrm>
              <a:off x="7045260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Newspaper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A6E471B-3BE0-9A12-EFDD-EA89D2B36C20}"/>
              </a:ext>
            </a:extLst>
          </p:cNvPr>
          <p:cNvGrpSpPr/>
          <p:nvPr/>
        </p:nvGrpSpPr>
        <p:grpSpPr>
          <a:xfrm>
            <a:off x="9045266" y="2471710"/>
            <a:ext cx="1101492" cy="1613363"/>
            <a:chOff x="6045257" y="2471710"/>
            <a:chExt cx="1101492" cy="1613363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98161F2-3A00-8C13-A087-3FD353C81401}"/>
                </a:ext>
              </a:extLst>
            </p:cNvPr>
            <p:cNvGrpSpPr/>
            <p:nvPr/>
          </p:nvGrpSpPr>
          <p:grpSpPr>
            <a:xfrm>
              <a:off x="6226406" y="3306009"/>
              <a:ext cx="779064" cy="779064"/>
              <a:chOff x="3778330" y="4667579"/>
              <a:chExt cx="779064" cy="779064"/>
            </a:xfrm>
          </p:grpSpPr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16CB36F0-9247-19A6-E56F-BAA26EE2D699}"/>
                  </a:ext>
                </a:extLst>
              </p:cNvPr>
              <p:cNvSpPr/>
              <p:nvPr/>
            </p:nvSpPr>
            <p:spPr>
              <a:xfrm>
                <a:off x="377833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48499D9C-68C5-90CF-878F-2D9844B20D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28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139E314-1738-FDD4-1A68-4307E39A05E9}"/>
                </a:ext>
              </a:extLst>
            </p:cNvPr>
            <p:cNvSpPr txBox="1"/>
            <p:nvPr/>
          </p:nvSpPr>
          <p:spPr>
            <a:xfrm>
              <a:off x="6045257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Live or scheduled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TV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D7A2B76-BAAE-FE8C-DAD7-F552277EAB5B}"/>
              </a:ext>
            </a:extLst>
          </p:cNvPr>
          <p:cNvGrpSpPr/>
          <p:nvPr/>
        </p:nvGrpSpPr>
        <p:grpSpPr>
          <a:xfrm>
            <a:off x="8045263" y="2471710"/>
            <a:ext cx="1101492" cy="1613363"/>
            <a:chOff x="2045245" y="2471710"/>
            <a:chExt cx="1101492" cy="1613363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AD431295-DD01-142F-CE57-5C8CD1FDAAD2}"/>
                </a:ext>
              </a:extLst>
            </p:cNvPr>
            <p:cNvGrpSpPr/>
            <p:nvPr/>
          </p:nvGrpSpPr>
          <p:grpSpPr>
            <a:xfrm>
              <a:off x="2230824" y="3306009"/>
              <a:ext cx="779064" cy="779064"/>
              <a:chOff x="4599316" y="4667579"/>
              <a:chExt cx="779064" cy="779064"/>
            </a:xfrm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E5847D6B-FAFA-1D38-13A6-B93638588C9A}"/>
                  </a:ext>
                </a:extLst>
              </p:cNvPr>
              <p:cNvSpPr/>
              <p:nvPr/>
            </p:nvSpPr>
            <p:spPr>
              <a:xfrm>
                <a:off x="459931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977572E3-1915-25EC-3C29-4A4929AFDF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927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5E53753-84C5-39D5-B4A9-630E4530B106}"/>
                </a:ext>
              </a:extLst>
            </p:cNvPr>
            <p:cNvSpPr txBox="1"/>
            <p:nvPr/>
          </p:nvSpPr>
          <p:spPr>
            <a:xfrm>
              <a:off x="2045245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Streaming/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on-demand TV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89FFE51-85FF-D07E-6A80-337742EC7888}"/>
              </a:ext>
            </a:extLst>
          </p:cNvPr>
          <p:cNvGrpSpPr/>
          <p:nvPr/>
        </p:nvGrpSpPr>
        <p:grpSpPr>
          <a:xfrm>
            <a:off x="10045269" y="2471710"/>
            <a:ext cx="1101492" cy="1613363"/>
            <a:chOff x="4045251" y="2471710"/>
            <a:chExt cx="1101492" cy="1613363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5BA6D97B-4B64-E6F6-83DC-62B1BFD07EB1}"/>
                </a:ext>
              </a:extLst>
            </p:cNvPr>
            <p:cNvGrpSpPr/>
            <p:nvPr/>
          </p:nvGrpSpPr>
          <p:grpSpPr>
            <a:xfrm>
              <a:off x="4182099" y="3306009"/>
              <a:ext cx="779064" cy="779064"/>
              <a:chOff x="5420302" y="4667579"/>
              <a:chExt cx="779064" cy="779064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AD64A38E-2C0C-2BC6-A432-B1D1DB91CFF8}"/>
                  </a:ext>
                </a:extLst>
              </p:cNvPr>
              <p:cNvSpPr/>
              <p:nvPr/>
            </p:nvSpPr>
            <p:spPr>
              <a:xfrm>
                <a:off x="542030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26290D86-6A27-11FF-2300-C9AF1FCA3F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1026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76097BE-A655-5F99-27FA-6A69708F6B72}"/>
                </a:ext>
              </a:extLst>
            </p:cNvPr>
            <p:cNvSpPr txBox="1"/>
            <p:nvPr/>
          </p:nvSpPr>
          <p:spPr>
            <a:xfrm>
              <a:off x="4045251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Online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video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2186A9B-8596-AE33-8A31-586A51C49E59}"/>
              </a:ext>
            </a:extLst>
          </p:cNvPr>
          <p:cNvGrpSpPr/>
          <p:nvPr/>
        </p:nvGrpSpPr>
        <p:grpSpPr>
          <a:xfrm>
            <a:off x="6045257" y="2471710"/>
            <a:ext cx="1101492" cy="1613363"/>
            <a:chOff x="9045266" y="2471710"/>
            <a:chExt cx="1101492" cy="1613363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09B5EB7B-8D12-48B9-0C6E-B1C36F3C103C}"/>
                </a:ext>
              </a:extLst>
            </p:cNvPr>
            <p:cNvGrpSpPr/>
            <p:nvPr/>
          </p:nvGrpSpPr>
          <p:grpSpPr>
            <a:xfrm>
              <a:off x="9186544" y="3306009"/>
              <a:ext cx="779064" cy="779064"/>
              <a:chOff x="6241288" y="4667579"/>
              <a:chExt cx="779064" cy="779064"/>
            </a:xfrm>
          </p:grpSpPr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798E8FDE-C52D-B819-F13B-E62E0BEE8A05}"/>
                  </a:ext>
                </a:extLst>
              </p:cNvPr>
              <p:cNvSpPr/>
              <p:nvPr/>
            </p:nvSpPr>
            <p:spPr>
              <a:xfrm>
                <a:off x="624128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3B778521-3FEE-1F90-8A75-C376CFE4D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124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B469279-8F52-422A-45B5-9B82BFB9D020}"/>
                </a:ext>
              </a:extLst>
            </p:cNvPr>
            <p:cNvSpPr txBox="1"/>
            <p:nvPr/>
          </p:nvSpPr>
          <p:spPr>
            <a:xfrm>
              <a:off x="9045266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Social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DB14AB32-2959-5605-7F99-452B2BD3DA74}"/>
              </a:ext>
            </a:extLst>
          </p:cNvPr>
          <p:cNvGrpSpPr/>
          <p:nvPr/>
        </p:nvGrpSpPr>
        <p:grpSpPr>
          <a:xfrm>
            <a:off x="7045260" y="2471710"/>
            <a:ext cx="1101492" cy="1613363"/>
            <a:chOff x="10045269" y="2471710"/>
            <a:chExt cx="1101492" cy="161336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5BDDDDC4-3B07-B263-2DF1-29A8E146ECFE}"/>
                </a:ext>
              </a:extLst>
            </p:cNvPr>
            <p:cNvGrpSpPr/>
            <p:nvPr/>
          </p:nvGrpSpPr>
          <p:grpSpPr>
            <a:xfrm>
              <a:off x="10190977" y="3306009"/>
              <a:ext cx="779064" cy="779064"/>
              <a:chOff x="7883260" y="4667579"/>
              <a:chExt cx="779064" cy="779064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4B1529A-3786-8241-7224-1D5F292744AD}"/>
                  </a:ext>
                </a:extLst>
              </p:cNvPr>
              <p:cNvSpPr/>
              <p:nvPr/>
            </p:nvSpPr>
            <p:spPr>
              <a:xfrm>
                <a:off x="7883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C82C57E5-9DB0-2A50-4644-4A7C00F9B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73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C2E65DB-D950-FC21-1F94-B9EB4477D815}"/>
                </a:ext>
              </a:extLst>
            </p:cNvPr>
            <p:cNvSpPr txBox="1"/>
            <p:nvPr/>
          </p:nvSpPr>
          <p:spPr>
            <a:xfrm>
              <a:off x="1004526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Commercial radio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0E5492D1-AE6D-B648-C567-3A11F115DAA5}"/>
              </a:ext>
            </a:extLst>
          </p:cNvPr>
          <p:cNvGrpSpPr/>
          <p:nvPr/>
        </p:nvGrpSpPr>
        <p:grpSpPr>
          <a:xfrm>
            <a:off x="4045251" y="2471710"/>
            <a:ext cx="1101492" cy="1613363"/>
            <a:chOff x="1045242" y="2471710"/>
            <a:chExt cx="1101492" cy="1613363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1A28AB49-6FD4-803D-193D-FCB5A14EECC4}"/>
                </a:ext>
              </a:extLst>
            </p:cNvPr>
            <p:cNvGrpSpPr/>
            <p:nvPr/>
          </p:nvGrpSpPr>
          <p:grpSpPr>
            <a:xfrm>
              <a:off x="1195380" y="3306009"/>
              <a:ext cx="779064" cy="779064"/>
              <a:chOff x="8704246" y="4667579"/>
              <a:chExt cx="779064" cy="779064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43C8677F-63E2-E3B4-1BC4-988789BE2B35}"/>
                  </a:ext>
                </a:extLst>
              </p:cNvPr>
              <p:cNvSpPr/>
              <p:nvPr/>
            </p:nvSpPr>
            <p:spPr>
              <a:xfrm>
                <a:off x="870424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6D336DE3-2D60-E9AE-A654-DA6521A6E3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420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14D7009-ED05-98B4-ABB9-E5C5A38CB317}"/>
                </a:ext>
              </a:extLst>
            </p:cNvPr>
            <p:cNvSpPr txBox="1"/>
            <p:nvPr/>
          </p:nvSpPr>
          <p:spPr>
            <a:xfrm>
              <a:off x="1045242" y="2471710"/>
              <a:ext cx="1101492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Podcasts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BB447867-A5E5-4312-95A4-B7DFCF5995A7}"/>
              </a:ext>
            </a:extLst>
          </p:cNvPr>
          <p:cNvGrpSpPr/>
          <p:nvPr/>
        </p:nvGrpSpPr>
        <p:grpSpPr>
          <a:xfrm>
            <a:off x="5045254" y="2471710"/>
            <a:ext cx="1101492" cy="1613363"/>
            <a:chOff x="11045270" y="2471710"/>
            <a:chExt cx="1101492" cy="1613363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06930745-55A8-7267-AB5D-88EB3CB9360E}"/>
                </a:ext>
              </a:extLst>
            </p:cNvPr>
            <p:cNvGrpSpPr/>
            <p:nvPr/>
          </p:nvGrpSpPr>
          <p:grpSpPr>
            <a:xfrm>
              <a:off x="11199838" y="3306009"/>
              <a:ext cx="779064" cy="779064"/>
              <a:chOff x="9525232" y="4667579"/>
              <a:chExt cx="779064" cy="779064"/>
            </a:xfrm>
          </p:grpSpPr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AE42C4CA-AC27-CCE0-08E8-42F1E4B008CD}"/>
                  </a:ext>
                </a:extLst>
              </p:cNvPr>
              <p:cNvSpPr/>
              <p:nvPr/>
            </p:nvSpPr>
            <p:spPr>
              <a:xfrm>
                <a:off x="952523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98647467-D656-FE28-4D51-928C3BA24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1519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087AD5F-CE84-2D20-D816-DCDDF31FCC33}"/>
                </a:ext>
              </a:extLst>
            </p:cNvPr>
            <p:cNvSpPr txBox="1"/>
            <p:nvPr/>
          </p:nvSpPr>
          <p:spPr>
            <a:xfrm>
              <a:off x="11045270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Outdoor advertising</a:t>
              </a:r>
            </a:p>
          </p:txBody>
        </p:sp>
      </p:grpSp>
      <p:graphicFrame>
        <p:nvGraphicFramePr>
          <p:cNvPr id="151" name="Table 150">
            <a:extLst>
              <a:ext uri="{FF2B5EF4-FFF2-40B4-BE49-F238E27FC236}">
                <a16:creationId xmlns:a16="http://schemas.microsoft.com/office/drawing/2014/main" id="{06FEF525-B4A4-EEC5-87C1-61A914689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65280"/>
              </p:ext>
            </p:extLst>
          </p:nvPr>
        </p:nvGraphicFramePr>
        <p:xfrm>
          <a:off x="86346" y="4222483"/>
          <a:ext cx="11994552" cy="182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9546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9546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456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8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65.8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63.0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61.6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55.3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60.2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56.2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60.6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51.6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53.4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51.1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49.1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13754"/>
                  </a:ext>
                </a:extLst>
              </a:tr>
              <a:tr h="4561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64.0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60.9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59.6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49.3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47.6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8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520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946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A4260-D457-CF0C-6493-E081AFB7B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Table 145">
            <a:extLst>
              <a:ext uri="{FF2B5EF4-FFF2-40B4-BE49-F238E27FC236}">
                <a16:creationId xmlns:a16="http://schemas.microsoft.com/office/drawing/2014/main" id="{F2CB74F5-48CD-A6A1-595B-4558E6FE0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681277"/>
              </p:ext>
            </p:extLst>
          </p:nvPr>
        </p:nvGraphicFramePr>
        <p:xfrm>
          <a:off x="105397" y="4222484"/>
          <a:ext cx="11975496" cy="1796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958">
                  <a:extLst>
                    <a:ext uri="{9D8B030D-6E8A-4147-A177-3AD203B41FA5}">
                      <a16:colId xmlns:a16="http://schemas.microsoft.com/office/drawing/2014/main" val="259834663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72473456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89045269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27902579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3911221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77724953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756275572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4294477265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698433844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942080330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3551806906"/>
                    </a:ext>
                  </a:extLst>
                </a:gridCol>
                <a:gridCol w="997958">
                  <a:extLst>
                    <a:ext uri="{9D8B030D-6E8A-4147-A177-3AD203B41FA5}">
                      <a16:colId xmlns:a16="http://schemas.microsoft.com/office/drawing/2014/main" val="1357575425"/>
                    </a:ext>
                  </a:extLst>
                </a:gridCol>
              </a:tblGrid>
              <a:tr h="35926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61.5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54.6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n-NZ" sz="1400" b="1" kern="12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04030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55.2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58.7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48.4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54.0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49.5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56.2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57.6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51.4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50.7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ADC9DB"/>
                          </a:solidFill>
                          <a:effectLst/>
                          <a:latin typeface="+mj-lt"/>
                        </a:rPr>
                        <a:t>44.4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11042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62.9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61.2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62.5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59.2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54.4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54.8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53.1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52.2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50.8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EFE8B3"/>
                          </a:solidFill>
                          <a:effectLst/>
                          <a:latin typeface="+mj-lt"/>
                        </a:rPr>
                        <a:t>47.6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680519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63.2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64.2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57.2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54.5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57.4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53.6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49.6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rgbClr val="BCE6C9"/>
                          </a:solidFill>
                          <a:effectLst/>
                          <a:latin typeface="+mj-lt"/>
                        </a:rPr>
                        <a:t>48.6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05355"/>
                  </a:ext>
                </a:extLst>
              </a:tr>
              <a:tr h="3592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70.0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63.6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61.0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58.1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56.0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56.7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54.8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54.1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49.0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51.2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52.4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4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50.4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6087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7ABD7A7-D4E5-9E18-5346-7B77A14A3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17500"/>
            <a:ext cx="6515100" cy="1206500"/>
          </a:xfrm>
        </p:spPr>
        <p:txBody>
          <a:bodyPr/>
          <a:lstStyle/>
          <a:p>
            <a:r>
              <a:rPr lang="en-NZ" dirty="0"/>
              <a:t>Ad Attention Index </a:t>
            </a:r>
            <a:br>
              <a:rPr lang="en-NZ" dirty="0"/>
            </a:br>
            <a:r>
              <a:rPr lang="en-NZ" dirty="0">
                <a:solidFill>
                  <a:schemeClr val="bg1"/>
                </a:solidFill>
              </a:rPr>
              <a:t>Active Users by Income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84E01-5E90-0938-8127-D6B3FB99F0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1524000"/>
            <a:ext cx="6515100" cy="469900"/>
          </a:xfrm>
        </p:spPr>
        <p:txBody>
          <a:bodyPr/>
          <a:lstStyle/>
          <a:p>
            <a:r>
              <a:rPr lang="en-NZ" dirty="0"/>
              <a:t>Q13.  Thinking again about the last time you used or engaged in any way with [MEDIA]… Please indicate how much you agree or disagree with the following statements: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63C9EB-20C0-7C37-98E1-CE8AF5371B4B}"/>
              </a:ext>
            </a:extLst>
          </p:cNvPr>
          <p:cNvSpPr txBox="1"/>
          <p:nvPr/>
        </p:nvSpPr>
        <p:spPr>
          <a:xfrm>
            <a:off x="271627" y="6261100"/>
            <a:ext cx="1010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Total</a:t>
            </a:r>
            <a:r>
              <a:rPr lang="en-NZ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 |  </a:t>
            </a:r>
            <a:r>
              <a:rPr lang="en-NZ" sz="1400" b="1" dirty="0">
                <a:solidFill>
                  <a:srgbClr val="ADC9DB"/>
                </a:solidFill>
              </a:rPr>
              <a:t>Under $40,000</a:t>
            </a:r>
            <a:r>
              <a:rPr lang="en-NZ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NZ" sz="1400" b="1" dirty="0">
                <a:solidFill>
                  <a:schemeClr val="bg1"/>
                </a:solidFill>
              </a:rPr>
              <a:t>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EFE8B3"/>
                </a:solidFill>
              </a:rPr>
              <a:t>$40,000 - $79,999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rgbClr val="BCE6C9"/>
                </a:solidFill>
              </a:rPr>
              <a:t>$80,000-$124,999</a:t>
            </a:r>
            <a:r>
              <a:rPr lang="en-NZ" sz="1400" b="1" dirty="0">
                <a:solidFill>
                  <a:srgbClr val="EFE8B3"/>
                </a:solidFill>
              </a:rPr>
              <a:t>  </a:t>
            </a:r>
            <a:r>
              <a:rPr lang="en-NZ" sz="1400" dirty="0">
                <a:solidFill>
                  <a:schemeClr val="bg1"/>
                </a:solidFill>
              </a:rPr>
              <a:t>|</a:t>
            </a:r>
            <a:r>
              <a:rPr lang="en-NZ" sz="1400" b="1" dirty="0">
                <a:solidFill>
                  <a:schemeClr val="bg1"/>
                </a:solidFill>
              </a:rPr>
              <a:t>  </a:t>
            </a:r>
            <a:r>
              <a:rPr lang="en-NZ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$125,000 and over</a:t>
            </a:r>
            <a:endParaRPr lang="en-NZ" sz="1400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4CB663-393C-F009-4B1D-F0FE1871E1FA}"/>
              </a:ext>
            </a:extLst>
          </p:cNvPr>
          <p:cNvCxnSpPr>
            <a:cxnSpLocks/>
          </p:cNvCxnSpPr>
          <p:nvPr/>
        </p:nvCxnSpPr>
        <p:spPr>
          <a:xfrm>
            <a:off x="1098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1D4E1C5-4740-6DB9-6201-FB52F0438387}"/>
              </a:ext>
            </a:extLst>
          </p:cNvPr>
          <p:cNvCxnSpPr>
            <a:cxnSpLocks/>
          </p:cNvCxnSpPr>
          <p:nvPr/>
        </p:nvCxnSpPr>
        <p:spPr>
          <a:xfrm>
            <a:off x="2097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9ABC301-5C5D-B9FB-2CE8-6BB9BA77680D}"/>
              </a:ext>
            </a:extLst>
          </p:cNvPr>
          <p:cNvCxnSpPr>
            <a:cxnSpLocks/>
          </p:cNvCxnSpPr>
          <p:nvPr/>
        </p:nvCxnSpPr>
        <p:spPr>
          <a:xfrm>
            <a:off x="3097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596865-13BD-CB34-D5AC-F5C4B13DC5F2}"/>
              </a:ext>
            </a:extLst>
          </p:cNvPr>
          <p:cNvCxnSpPr>
            <a:cxnSpLocks/>
          </p:cNvCxnSpPr>
          <p:nvPr/>
        </p:nvCxnSpPr>
        <p:spPr>
          <a:xfrm>
            <a:off x="4096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65253B-C091-E725-4FD4-AD47C763B294}"/>
              </a:ext>
            </a:extLst>
          </p:cNvPr>
          <p:cNvCxnSpPr>
            <a:cxnSpLocks/>
          </p:cNvCxnSpPr>
          <p:nvPr/>
        </p:nvCxnSpPr>
        <p:spPr>
          <a:xfrm>
            <a:off x="5096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70A963-DFC4-C29D-1D2F-F1DA42561DB3}"/>
              </a:ext>
            </a:extLst>
          </p:cNvPr>
          <p:cNvCxnSpPr>
            <a:cxnSpLocks/>
          </p:cNvCxnSpPr>
          <p:nvPr/>
        </p:nvCxnSpPr>
        <p:spPr>
          <a:xfrm>
            <a:off x="6096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DF564A-27DE-314F-FCBA-7AF9418B7B38}"/>
              </a:ext>
            </a:extLst>
          </p:cNvPr>
          <p:cNvCxnSpPr>
            <a:cxnSpLocks/>
          </p:cNvCxnSpPr>
          <p:nvPr/>
        </p:nvCxnSpPr>
        <p:spPr>
          <a:xfrm>
            <a:off x="70956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5E1752-0C19-F530-5E77-E4135DCF3BB0}"/>
              </a:ext>
            </a:extLst>
          </p:cNvPr>
          <p:cNvCxnSpPr>
            <a:cxnSpLocks/>
          </p:cNvCxnSpPr>
          <p:nvPr/>
        </p:nvCxnSpPr>
        <p:spPr>
          <a:xfrm>
            <a:off x="80952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AED8C1D-81D8-513C-BA62-C9C3BB8AEABF}"/>
              </a:ext>
            </a:extLst>
          </p:cNvPr>
          <p:cNvCxnSpPr>
            <a:cxnSpLocks/>
          </p:cNvCxnSpPr>
          <p:nvPr/>
        </p:nvCxnSpPr>
        <p:spPr>
          <a:xfrm>
            <a:off x="90948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32E8E8-105B-FAB4-5BB5-5D48446BD923}"/>
              </a:ext>
            </a:extLst>
          </p:cNvPr>
          <p:cNvCxnSpPr>
            <a:cxnSpLocks/>
          </p:cNvCxnSpPr>
          <p:nvPr/>
        </p:nvCxnSpPr>
        <p:spPr>
          <a:xfrm>
            <a:off x="100944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519B48-B1AC-9108-1459-758700B358F6}"/>
              </a:ext>
            </a:extLst>
          </p:cNvPr>
          <p:cNvCxnSpPr>
            <a:cxnSpLocks/>
          </p:cNvCxnSpPr>
          <p:nvPr/>
        </p:nvCxnSpPr>
        <p:spPr>
          <a:xfrm>
            <a:off x="11094000" y="2410882"/>
            <a:ext cx="0" cy="3636000"/>
          </a:xfrm>
          <a:prstGeom prst="line">
            <a:avLst/>
          </a:prstGeom>
          <a:ln w="9525">
            <a:solidFill>
              <a:schemeClr val="bg1">
                <a:alpha val="47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337FC2-A0CD-2A1B-6E61-3558A5F12496}"/>
              </a:ext>
            </a:extLst>
          </p:cNvPr>
          <p:cNvCxnSpPr>
            <a:cxnSpLocks/>
          </p:cNvCxnSpPr>
          <p:nvPr/>
        </p:nvCxnSpPr>
        <p:spPr>
          <a:xfrm>
            <a:off x="98400" y="60341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3D3C3E-9AAE-7519-2BF3-F1E5D6C4BE3A}"/>
              </a:ext>
            </a:extLst>
          </p:cNvPr>
          <p:cNvGrpSpPr/>
          <p:nvPr/>
        </p:nvGrpSpPr>
        <p:grpSpPr>
          <a:xfrm>
            <a:off x="45239" y="2471710"/>
            <a:ext cx="1101492" cy="1613363"/>
            <a:chOff x="45239" y="2471710"/>
            <a:chExt cx="1101492" cy="161336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412998E-C19F-D315-C968-C13524877592}"/>
                </a:ext>
              </a:extLst>
            </p:cNvPr>
            <p:cNvGrpSpPr/>
            <p:nvPr/>
          </p:nvGrpSpPr>
          <p:grpSpPr>
            <a:xfrm>
              <a:off x="208668" y="3306009"/>
              <a:ext cx="779064" cy="779064"/>
              <a:chOff x="494260" y="4667579"/>
              <a:chExt cx="779064" cy="779064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A292A1E-3E4E-3273-F498-91042FD3A75E}"/>
                  </a:ext>
                </a:extLst>
              </p:cNvPr>
              <p:cNvSpPr/>
              <p:nvPr/>
            </p:nvSpPr>
            <p:spPr>
              <a:xfrm>
                <a:off x="494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77F46154-5267-62EE-AC2A-50745D46A8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738C22-7DC1-A108-2724-7C6436EC0A88}"/>
                </a:ext>
              </a:extLst>
            </p:cNvPr>
            <p:cNvSpPr txBox="1"/>
            <p:nvPr/>
          </p:nvSpPr>
          <p:spPr>
            <a:xfrm>
              <a:off x="4523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Magazines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D2D0958-0D34-C8E8-5CD2-D2419B8CB92F}"/>
              </a:ext>
            </a:extLst>
          </p:cNvPr>
          <p:cNvGrpSpPr/>
          <p:nvPr/>
        </p:nvGrpSpPr>
        <p:grpSpPr>
          <a:xfrm>
            <a:off x="3045248" y="2471710"/>
            <a:ext cx="1101492" cy="1613363"/>
            <a:chOff x="5045254" y="2471710"/>
            <a:chExt cx="1101492" cy="161336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4F80CEA-0529-195B-4385-77899AC791E1}"/>
                </a:ext>
              </a:extLst>
            </p:cNvPr>
            <p:cNvGrpSpPr/>
            <p:nvPr/>
          </p:nvGrpSpPr>
          <p:grpSpPr>
            <a:xfrm>
              <a:off x="5204252" y="3306009"/>
              <a:ext cx="779064" cy="779064"/>
              <a:chOff x="10471947" y="4667579"/>
              <a:chExt cx="779064" cy="779064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5407D82-7610-E79F-9D7A-A35D1B72F8D0}"/>
                  </a:ext>
                </a:extLst>
              </p:cNvPr>
              <p:cNvSpPr/>
              <p:nvPr/>
            </p:nvSpPr>
            <p:spPr>
              <a:xfrm>
                <a:off x="10471947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A7E05609-F3D7-6747-684F-B6468CD83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61905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3E4786D-3A18-A7BB-C83A-0AB90143B1DC}"/>
                </a:ext>
              </a:extLst>
            </p:cNvPr>
            <p:cNvSpPr txBox="1"/>
            <p:nvPr/>
          </p:nvSpPr>
          <p:spPr>
            <a:xfrm>
              <a:off x="5045254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Retail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B2EEA15A-1774-2EC0-A853-73BEA3F28C44}"/>
              </a:ext>
            </a:extLst>
          </p:cNvPr>
          <p:cNvSpPr/>
          <p:nvPr/>
        </p:nvSpPr>
        <p:spPr>
          <a:xfrm>
            <a:off x="98400" y="2410297"/>
            <a:ext cx="11995200" cy="643483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04EAC5E-C16B-D433-3481-1BDF2CDE4246}"/>
              </a:ext>
            </a:extLst>
          </p:cNvPr>
          <p:cNvCxnSpPr>
            <a:cxnSpLocks/>
          </p:cNvCxnSpPr>
          <p:nvPr/>
        </p:nvCxnSpPr>
        <p:spPr>
          <a:xfrm>
            <a:off x="98400" y="2410882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0663AE8-C469-C945-C4E1-18E392A85949}"/>
              </a:ext>
            </a:extLst>
          </p:cNvPr>
          <p:cNvCxnSpPr>
            <a:cxnSpLocks/>
          </p:cNvCxnSpPr>
          <p:nvPr/>
        </p:nvCxnSpPr>
        <p:spPr>
          <a:xfrm>
            <a:off x="98400" y="3053780"/>
            <a:ext cx="11995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F5DE39B-4234-6378-B984-7496FE7D6273}"/>
              </a:ext>
            </a:extLst>
          </p:cNvPr>
          <p:cNvGrpSpPr/>
          <p:nvPr/>
        </p:nvGrpSpPr>
        <p:grpSpPr>
          <a:xfrm>
            <a:off x="1045242" y="2471710"/>
            <a:ext cx="1101492" cy="1613363"/>
            <a:chOff x="8045263" y="2471710"/>
            <a:chExt cx="1101492" cy="161336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A81BF79-78F8-1C6C-6B48-84E7F57567AC}"/>
                </a:ext>
              </a:extLst>
            </p:cNvPr>
            <p:cNvGrpSpPr/>
            <p:nvPr/>
          </p:nvGrpSpPr>
          <p:grpSpPr>
            <a:xfrm>
              <a:off x="8213122" y="3306009"/>
              <a:ext cx="779064" cy="779064"/>
              <a:chOff x="1315372" y="4667579"/>
              <a:chExt cx="779064" cy="779064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3080B24-3012-548E-0431-1B12BE56D47D}"/>
                  </a:ext>
                </a:extLst>
              </p:cNvPr>
              <p:cNvSpPr/>
              <p:nvPr/>
            </p:nvSpPr>
            <p:spPr>
              <a:xfrm>
                <a:off x="131537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21B5FB09-F995-EF76-BFFE-B0DFD03C86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0533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56A94CC-F080-B4C1-A8B0-CB923ED47F7A}"/>
                </a:ext>
              </a:extLst>
            </p:cNvPr>
            <p:cNvSpPr txBox="1"/>
            <p:nvPr/>
          </p:nvSpPr>
          <p:spPr>
            <a:xfrm>
              <a:off x="8045263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Magazine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A44C51-24C6-7AFF-8FF6-B44B8BDB7D7E}"/>
              </a:ext>
            </a:extLst>
          </p:cNvPr>
          <p:cNvGrpSpPr/>
          <p:nvPr/>
        </p:nvGrpSpPr>
        <p:grpSpPr>
          <a:xfrm>
            <a:off x="2045245" y="2471710"/>
            <a:ext cx="1101492" cy="1613363"/>
            <a:chOff x="3045248" y="2471710"/>
            <a:chExt cx="1101492" cy="161336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C8B9344-8DF9-ED76-510E-32FAA976F776}"/>
                </a:ext>
              </a:extLst>
            </p:cNvPr>
            <p:cNvGrpSpPr/>
            <p:nvPr/>
          </p:nvGrpSpPr>
          <p:grpSpPr>
            <a:xfrm>
              <a:off x="3217537" y="3306009"/>
              <a:ext cx="779064" cy="779064"/>
              <a:chOff x="2136358" y="4667579"/>
              <a:chExt cx="779064" cy="779064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3AEB6583-394A-4AAE-FFF9-503AEEDE425B}"/>
                  </a:ext>
                </a:extLst>
              </p:cNvPr>
              <p:cNvSpPr/>
              <p:nvPr/>
            </p:nvSpPr>
            <p:spPr>
              <a:xfrm>
                <a:off x="213635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F9A0BA1-8169-F6EA-6AB1-318C021ABB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2631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E1731E9-B623-29AA-0ADF-4C86CBB006B8}"/>
                </a:ext>
              </a:extLst>
            </p:cNvPr>
            <p:cNvSpPr txBox="1"/>
            <p:nvPr/>
          </p:nvSpPr>
          <p:spPr>
            <a:xfrm>
              <a:off x="3045248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Printed newspapers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45EE9F-CE24-FCC1-EB1B-AB612DD26CA9}"/>
              </a:ext>
            </a:extLst>
          </p:cNvPr>
          <p:cNvGrpSpPr/>
          <p:nvPr/>
        </p:nvGrpSpPr>
        <p:grpSpPr>
          <a:xfrm>
            <a:off x="11045270" y="2471710"/>
            <a:ext cx="1101492" cy="1613363"/>
            <a:chOff x="7045260" y="2471710"/>
            <a:chExt cx="1101492" cy="1613363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26B495C-EDE2-6DB4-0E8B-067882234E63}"/>
                </a:ext>
              </a:extLst>
            </p:cNvPr>
            <p:cNvGrpSpPr/>
            <p:nvPr/>
          </p:nvGrpSpPr>
          <p:grpSpPr>
            <a:xfrm>
              <a:off x="7221979" y="3306009"/>
              <a:ext cx="779064" cy="779064"/>
              <a:chOff x="2957344" y="4667579"/>
              <a:chExt cx="779064" cy="779064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C153867-98FF-3999-C054-7354A6DD3EE5}"/>
                  </a:ext>
                </a:extLst>
              </p:cNvPr>
              <p:cNvSpPr/>
              <p:nvPr/>
            </p:nvSpPr>
            <p:spPr>
              <a:xfrm>
                <a:off x="2957344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BA9A57E4-D6BA-C525-3B2F-FD60515154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7302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31BAD80-70BC-434E-000E-C3672DB24A9E}"/>
                </a:ext>
              </a:extLst>
            </p:cNvPr>
            <p:cNvSpPr txBox="1"/>
            <p:nvPr/>
          </p:nvSpPr>
          <p:spPr>
            <a:xfrm>
              <a:off x="7045260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Newspaper websites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or apps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BF198B5-D6F3-EF05-E66D-C83EB3A6F0E7}"/>
              </a:ext>
            </a:extLst>
          </p:cNvPr>
          <p:cNvGrpSpPr/>
          <p:nvPr/>
        </p:nvGrpSpPr>
        <p:grpSpPr>
          <a:xfrm>
            <a:off x="9045266" y="2471710"/>
            <a:ext cx="1101492" cy="1613363"/>
            <a:chOff x="6045257" y="2471710"/>
            <a:chExt cx="1101492" cy="1613363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E3B3274-AAC1-22A5-469B-0CA764032C4E}"/>
                </a:ext>
              </a:extLst>
            </p:cNvPr>
            <p:cNvGrpSpPr/>
            <p:nvPr/>
          </p:nvGrpSpPr>
          <p:grpSpPr>
            <a:xfrm>
              <a:off x="6226406" y="3306009"/>
              <a:ext cx="779064" cy="779064"/>
              <a:chOff x="3778330" y="4667579"/>
              <a:chExt cx="779064" cy="779064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EB34E2A9-550F-321A-3BC3-CAE6B7C175CD}"/>
                  </a:ext>
                </a:extLst>
              </p:cNvPr>
              <p:cNvSpPr/>
              <p:nvPr/>
            </p:nvSpPr>
            <p:spPr>
              <a:xfrm>
                <a:off x="377833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918285BE-6F9C-D1F3-E7EC-1E7CF0A451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28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9E8A454-B7B4-38A8-EFB1-9B1A59B83165}"/>
                </a:ext>
              </a:extLst>
            </p:cNvPr>
            <p:cNvSpPr txBox="1"/>
            <p:nvPr/>
          </p:nvSpPr>
          <p:spPr>
            <a:xfrm>
              <a:off x="6045257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Live or scheduled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TV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40AB28E-91D4-2709-F126-76A57E523970}"/>
              </a:ext>
            </a:extLst>
          </p:cNvPr>
          <p:cNvGrpSpPr/>
          <p:nvPr/>
        </p:nvGrpSpPr>
        <p:grpSpPr>
          <a:xfrm>
            <a:off x="8045263" y="2471710"/>
            <a:ext cx="1101492" cy="1613363"/>
            <a:chOff x="2045245" y="2471710"/>
            <a:chExt cx="1101492" cy="1613363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F97721FA-137F-9CC6-7824-3A6D8B421FBE}"/>
                </a:ext>
              </a:extLst>
            </p:cNvPr>
            <p:cNvGrpSpPr/>
            <p:nvPr/>
          </p:nvGrpSpPr>
          <p:grpSpPr>
            <a:xfrm>
              <a:off x="2230824" y="3306009"/>
              <a:ext cx="779064" cy="779064"/>
              <a:chOff x="4599316" y="4667579"/>
              <a:chExt cx="779064" cy="779064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24B417BB-D579-085A-485D-9F5AF567D17B}"/>
                  </a:ext>
                </a:extLst>
              </p:cNvPr>
              <p:cNvSpPr/>
              <p:nvPr/>
            </p:nvSpPr>
            <p:spPr>
              <a:xfrm>
                <a:off x="459931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6ED83002-1711-6BA3-AA8D-7BFE24F91D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927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DADB504-5E06-16BD-9219-9C82ADB5004B}"/>
                </a:ext>
              </a:extLst>
            </p:cNvPr>
            <p:cNvSpPr txBox="1"/>
            <p:nvPr/>
          </p:nvSpPr>
          <p:spPr>
            <a:xfrm>
              <a:off x="2045245" y="2471710"/>
              <a:ext cx="1101492" cy="5539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Streaming/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on-demand TV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84B9194-4E00-69AD-89E2-3404D51A8373}"/>
              </a:ext>
            </a:extLst>
          </p:cNvPr>
          <p:cNvGrpSpPr/>
          <p:nvPr/>
        </p:nvGrpSpPr>
        <p:grpSpPr>
          <a:xfrm>
            <a:off x="10045269" y="2471710"/>
            <a:ext cx="1101492" cy="1613363"/>
            <a:chOff x="4045251" y="2471710"/>
            <a:chExt cx="1101492" cy="161336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00D315D0-B0C9-507D-55D8-BEADB228A3F3}"/>
                </a:ext>
              </a:extLst>
            </p:cNvPr>
            <p:cNvGrpSpPr/>
            <p:nvPr/>
          </p:nvGrpSpPr>
          <p:grpSpPr>
            <a:xfrm>
              <a:off x="4182099" y="3306009"/>
              <a:ext cx="779064" cy="779064"/>
              <a:chOff x="5420302" y="4667579"/>
              <a:chExt cx="779064" cy="779064"/>
            </a:xfrm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E19B554C-408F-069A-8E11-119ED69DA6FD}"/>
                  </a:ext>
                </a:extLst>
              </p:cNvPr>
              <p:cNvSpPr/>
              <p:nvPr/>
            </p:nvSpPr>
            <p:spPr>
              <a:xfrm>
                <a:off x="542030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7C470F92-9384-9E69-BE9C-700D6E8F1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1026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2A0BF3DC-A6FC-3A9C-C2BC-649436ACE1C0}"/>
                </a:ext>
              </a:extLst>
            </p:cNvPr>
            <p:cNvSpPr txBox="1"/>
            <p:nvPr/>
          </p:nvSpPr>
          <p:spPr>
            <a:xfrm>
              <a:off x="4045251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Online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video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90D5C8B-8E2D-CCF5-7F20-9D6D49A36D51}"/>
              </a:ext>
            </a:extLst>
          </p:cNvPr>
          <p:cNvGrpSpPr/>
          <p:nvPr/>
        </p:nvGrpSpPr>
        <p:grpSpPr>
          <a:xfrm>
            <a:off x="6045257" y="2471710"/>
            <a:ext cx="1101492" cy="1613363"/>
            <a:chOff x="9045266" y="2471710"/>
            <a:chExt cx="1101492" cy="1613363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853B6EA-0024-5615-0815-B1EB318CD434}"/>
                </a:ext>
              </a:extLst>
            </p:cNvPr>
            <p:cNvGrpSpPr/>
            <p:nvPr/>
          </p:nvGrpSpPr>
          <p:grpSpPr>
            <a:xfrm>
              <a:off x="9186544" y="3306009"/>
              <a:ext cx="779064" cy="779064"/>
              <a:chOff x="6241288" y="4667579"/>
              <a:chExt cx="779064" cy="779064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1155CD71-06C5-3711-6D64-42D241FE5328}"/>
                  </a:ext>
                </a:extLst>
              </p:cNvPr>
              <p:cNvSpPr/>
              <p:nvPr/>
            </p:nvSpPr>
            <p:spPr>
              <a:xfrm>
                <a:off x="6241288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87334727-3617-98B6-CBA4-0001774AA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1246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52BACE0-54C2-A399-26DD-624B43C67B7B}"/>
                </a:ext>
              </a:extLst>
            </p:cNvPr>
            <p:cNvSpPr txBox="1"/>
            <p:nvPr/>
          </p:nvSpPr>
          <p:spPr>
            <a:xfrm>
              <a:off x="9045266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Social </a:t>
              </a:r>
              <a:br>
                <a:rPr lang="en-NZ" sz="1000" dirty="0">
                  <a:solidFill>
                    <a:schemeClr val="bg1"/>
                  </a:solidFill>
                </a:rPr>
              </a:br>
              <a:r>
                <a:rPr lang="en-NZ" sz="1000" dirty="0">
                  <a:solidFill>
                    <a:schemeClr val="bg1"/>
                  </a:solidFill>
                </a:rPr>
                <a:t>media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8166FB8-BBFC-BDF2-960C-6C977B78239F}"/>
              </a:ext>
            </a:extLst>
          </p:cNvPr>
          <p:cNvGrpSpPr/>
          <p:nvPr/>
        </p:nvGrpSpPr>
        <p:grpSpPr>
          <a:xfrm>
            <a:off x="7045260" y="2471710"/>
            <a:ext cx="1101492" cy="1613363"/>
            <a:chOff x="10045269" y="2471710"/>
            <a:chExt cx="1101492" cy="1613363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BC14A46-014D-51A7-7474-018F364741C5}"/>
                </a:ext>
              </a:extLst>
            </p:cNvPr>
            <p:cNvGrpSpPr/>
            <p:nvPr/>
          </p:nvGrpSpPr>
          <p:grpSpPr>
            <a:xfrm>
              <a:off x="10190977" y="3306009"/>
              <a:ext cx="779064" cy="779064"/>
              <a:chOff x="7883260" y="4667579"/>
              <a:chExt cx="779064" cy="779064"/>
            </a:xfrm>
          </p:grpSpPr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17D677C7-1F25-CA30-B1B3-2B40C5A98936}"/>
                  </a:ext>
                </a:extLst>
              </p:cNvPr>
              <p:cNvSpPr/>
              <p:nvPr/>
            </p:nvSpPr>
            <p:spPr>
              <a:xfrm>
                <a:off x="7883260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902D1FD7-26EE-5E1E-7F25-9273652C5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73218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D8037DD-3EFF-23E7-9B48-86C0373FA1F3}"/>
                </a:ext>
              </a:extLst>
            </p:cNvPr>
            <p:cNvSpPr txBox="1"/>
            <p:nvPr/>
          </p:nvSpPr>
          <p:spPr>
            <a:xfrm>
              <a:off x="10045269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Commercial radio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4A840AA-800F-71EF-D6A3-981D5704BE25}"/>
              </a:ext>
            </a:extLst>
          </p:cNvPr>
          <p:cNvGrpSpPr/>
          <p:nvPr/>
        </p:nvGrpSpPr>
        <p:grpSpPr>
          <a:xfrm>
            <a:off x="4045251" y="2471710"/>
            <a:ext cx="1101492" cy="1613363"/>
            <a:chOff x="1045242" y="2471710"/>
            <a:chExt cx="1101492" cy="161336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7369C6BF-1B5A-B5DF-458A-ADBB676BC32F}"/>
                </a:ext>
              </a:extLst>
            </p:cNvPr>
            <p:cNvGrpSpPr/>
            <p:nvPr/>
          </p:nvGrpSpPr>
          <p:grpSpPr>
            <a:xfrm>
              <a:off x="1195380" y="3306009"/>
              <a:ext cx="779064" cy="779064"/>
              <a:chOff x="8704246" y="4667579"/>
              <a:chExt cx="779064" cy="779064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361E83F7-7656-01AC-EF8A-CA71A77552F0}"/>
                  </a:ext>
                </a:extLst>
              </p:cNvPr>
              <p:cNvSpPr/>
              <p:nvPr/>
            </p:nvSpPr>
            <p:spPr>
              <a:xfrm>
                <a:off x="8704246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5482E21D-714F-B0B7-70C4-D8E5C88051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94204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559A9D6-82C5-B34B-1BE3-5BB89C5748C7}"/>
                </a:ext>
              </a:extLst>
            </p:cNvPr>
            <p:cNvSpPr txBox="1"/>
            <p:nvPr/>
          </p:nvSpPr>
          <p:spPr>
            <a:xfrm>
              <a:off x="1045242" y="2471710"/>
              <a:ext cx="1101492" cy="2539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Podcasts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0E72D3DB-1C51-4C73-4C1B-91C97D871AFB}"/>
              </a:ext>
            </a:extLst>
          </p:cNvPr>
          <p:cNvGrpSpPr/>
          <p:nvPr/>
        </p:nvGrpSpPr>
        <p:grpSpPr>
          <a:xfrm>
            <a:off x="5045254" y="2471710"/>
            <a:ext cx="1101492" cy="1613363"/>
            <a:chOff x="11045270" y="2471710"/>
            <a:chExt cx="1101492" cy="1613363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8CA26654-6B76-C521-9287-98B097B457B6}"/>
                </a:ext>
              </a:extLst>
            </p:cNvPr>
            <p:cNvGrpSpPr/>
            <p:nvPr/>
          </p:nvGrpSpPr>
          <p:grpSpPr>
            <a:xfrm>
              <a:off x="11199838" y="3306009"/>
              <a:ext cx="779064" cy="779064"/>
              <a:chOff x="9525232" y="4667579"/>
              <a:chExt cx="779064" cy="779064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369EF01C-4D1D-3526-5461-24C8E92BEB60}"/>
                  </a:ext>
                </a:extLst>
              </p:cNvPr>
              <p:cNvSpPr/>
              <p:nvPr/>
            </p:nvSpPr>
            <p:spPr>
              <a:xfrm>
                <a:off x="9525232" y="4667579"/>
                <a:ext cx="779064" cy="7790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1B040728-06D8-B8DE-CD47-629D0F2DAE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15190" y="4857537"/>
                <a:ext cx="399148" cy="399148"/>
              </a:xfrm>
              <a:prstGeom prst="rect">
                <a:avLst/>
              </a:prstGeom>
            </p:spPr>
          </p:pic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BEB9355-1309-EDEF-B0A6-ACEBC426D686}"/>
                </a:ext>
              </a:extLst>
            </p:cNvPr>
            <p:cNvSpPr txBox="1"/>
            <p:nvPr/>
          </p:nvSpPr>
          <p:spPr>
            <a:xfrm>
              <a:off x="11045270" y="2471710"/>
              <a:ext cx="1101492" cy="415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NZ" sz="1000" dirty="0">
                  <a:solidFill>
                    <a:schemeClr val="bg1"/>
                  </a:solidFill>
                </a:rPr>
                <a:t>Outdoor advertising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6578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2C2A878-0B0E-8325-6C47-9A9AC53E4A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sX0" fmla="*/ 0 w 4804228"/>
              <a:gd name="csY0" fmla="*/ 6858000 h 6858000"/>
              <a:gd name="csX1" fmla="*/ 0 w 4804228"/>
              <a:gd name="csY1" fmla="*/ 0 h 6858000"/>
              <a:gd name="csX2" fmla="*/ 4804228 w 4804228"/>
              <a:gd name="csY2" fmla="*/ 6858000 h 6858000"/>
              <a:gd name="csX3" fmla="*/ 0 w 4804228"/>
              <a:gd name="csY3" fmla="*/ 6858000 h 6858000"/>
              <a:gd name="csX0" fmla="*/ 0 w 4804228"/>
              <a:gd name="csY0" fmla="*/ 6872514 h 6872514"/>
              <a:gd name="csX1" fmla="*/ 1117600 w 4804228"/>
              <a:gd name="csY1" fmla="*/ 0 h 6872514"/>
              <a:gd name="csX2" fmla="*/ 4804228 w 4804228"/>
              <a:gd name="csY2" fmla="*/ 6872514 h 6872514"/>
              <a:gd name="csX3" fmla="*/ 0 w 4804228"/>
              <a:gd name="csY3" fmla="*/ 6872514 h 6872514"/>
              <a:gd name="csX0" fmla="*/ 0 w 4804228"/>
              <a:gd name="csY0" fmla="*/ 6872514 h 6872514"/>
              <a:gd name="csX1" fmla="*/ 783770 w 4804228"/>
              <a:gd name="csY1" fmla="*/ 1981200 h 6872514"/>
              <a:gd name="csX2" fmla="*/ 1117600 w 4804228"/>
              <a:gd name="csY2" fmla="*/ 0 h 6872514"/>
              <a:gd name="csX3" fmla="*/ 4804228 w 4804228"/>
              <a:gd name="csY3" fmla="*/ 6872514 h 6872514"/>
              <a:gd name="csX4" fmla="*/ 0 w 4804228"/>
              <a:gd name="csY4" fmla="*/ 6872514 h 6872514"/>
              <a:gd name="csX0" fmla="*/ 29030 w 4833258"/>
              <a:gd name="csY0" fmla="*/ 6872514 h 6872514"/>
              <a:gd name="csX1" fmla="*/ 0 w 4833258"/>
              <a:gd name="csY1" fmla="*/ 7257 h 6872514"/>
              <a:gd name="csX2" fmla="*/ 1146630 w 4833258"/>
              <a:gd name="csY2" fmla="*/ 0 h 6872514"/>
              <a:gd name="csX3" fmla="*/ 4833258 w 4833258"/>
              <a:gd name="csY3" fmla="*/ 6872514 h 6872514"/>
              <a:gd name="csX4" fmla="*/ 29030 w 4833258"/>
              <a:gd name="csY4" fmla="*/ 6872514 h 6872514"/>
              <a:gd name="csX0" fmla="*/ 1870 w 4806098"/>
              <a:gd name="csY0" fmla="*/ 6872514 h 6872514"/>
              <a:gd name="csX1" fmla="*/ 0 w 4806098"/>
              <a:gd name="csY1" fmla="*/ 7257 h 6872514"/>
              <a:gd name="csX2" fmla="*/ 1119470 w 4806098"/>
              <a:gd name="csY2" fmla="*/ 0 h 6872514"/>
              <a:gd name="csX3" fmla="*/ 4806098 w 4806098"/>
              <a:gd name="csY3" fmla="*/ 6872514 h 6872514"/>
              <a:gd name="csX4" fmla="*/ 1870 w 4806098"/>
              <a:gd name="csY4" fmla="*/ 6872514 h 6872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06098" h="6872514">
                <a:moveTo>
                  <a:pt x="1870" y="6872514"/>
                </a:moveTo>
                <a:cubicBezTo>
                  <a:pt x="1247" y="4584095"/>
                  <a:pt x="623" y="2295676"/>
                  <a:pt x="0" y="7257"/>
                </a:cubicBezTo>
                <a:lnTo>
                  <a:pt x="1119470" y="0"/>
                </a:lnTo>
                <a:lnTo>
                  <a:pt x="4806098" y="6872514"/>
                </a:lnTo>
                <a:lnTo>
                  <a:pt x="1870" y="6872514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2F02888-2166-8BCB-BDE7-2CF30DBC6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Deep Dive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7820F-E70C-872B-2B88-78B1B3CB1C2B}"/>
              </a:ext>
            </a:extLst>
          </p:cNvPr>
          <p:cNvSpPr txBox="1"/>
          <p:nvPr/>
        </p:nvSpPr>
        <p:spPr>
          <a:xfrm>
            <a:off x="683846" y="3939381"/>
            <a:ext cx="6937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>
                <a:solidFill>
                  <a:schemeClr val="tx1"/>
                </a:solidFill>
              </a:rPr>
              <a:t>Section 4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F580FAB-8835-79E3-4953-D57331A5EF8C}"/>
              </a:ext>
            </a:extLst>
          </p:cNvPr>
          <p:cNvSpPr/>
          <p:nvPr/>
        </p:nvSpPr>
        <p:spPr>
          <a:xfrm rot="1370959">
            <a:off x="6667600" y="1527480"/>
            <a:ext cx="4250660" cy="3803040"/>
          </a:xfrm>
          <a:custGeom>
            <a:avLst/>
            <a:gdLst>
              <a:gd name="csX0" fmla="*/ 0 w 4250660"/>
              <a:gd name="csY0" fmla="*/ 375006 h 3803040"/>
              <a:gd name="csX1" fmla="*/ 889958 w 4250660"/>
              <a:gd name="csY1" fmla="*/ 0 h 3803040"/>
              <a:gd name="csX2" fmla="*/ 4250660 w 4250660"/>
              <a:gd name="csY2" fmla="*/ 2714091 h 3803040"/>
              <a:gd name="csX3" fmla="*/ 4250660 w 4250660"/>
              <a:gd name="csY3" fmla="*/ 3795705 h 3803040"/>
              <a:gd name="csX4" fmla="*/ 4244737 w 4250660"/>
              <a:gd name="csY4" fmla="*/ 3803040 h 3803040"/>
              <a:gd name="csX5" fmla="*/ 0 w 4250660"/>
              <a:gd name="csY5" fmla="*/ 375006 h 3803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50660" h="3803040">
                <a:moveTo>
                  <a:pt x="0" y="375006"/>
                </a:moveTo>
                <a:lnTo>
                  <a:pt x="889958" y="0"/>
                </a:lnTo>
                <a:lnTo>
                  <a:pt x="4250660" y="2714091"/>
                </a:lnTo>
                <a:lnTo>
                  <a:pt x="4250660" y="3795705"/>
                </a:lnTo>
                <a:lnTo>
                  <a:pt x="4244737" y="3803040"/>
                </a:lnTo>
                <a:lnTo>
                  <a:pt x="0" y="375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7840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51525A9-C596-4E0B-9326-C2385A0CBC8A}"/>
              </a:ext>
            </a:extLst>
          </p:cNvPr>
          <p:cNvSpPr/>
          <p:nvPr/>
        </p:nvSpPr>
        <p:spPr>
          <a:xfrm>
            <a:off x="95250" y="88901"/>
            <a:ext cx="11995150" cy="3064758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68BB3D-0EC5-0614-969F-2E2C0B3D9E22}"/>
              </a:ext>
            </a:extLst>
          </p:cNvPr>
          <p:cNvGrpSpPr/>
          <p:nvPr/>
        </p:nvGrpSpPr>
        <p:grpSpPr>
          <a:xfrm>
            <a:off x="615461" y="1290733"/>
            <a:ext cx="9531839" cy="830997"/>
            <a:chOff x="615461" y="1884405"/>
            <a:chExt cx="9531839" cy="83099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A8EF08F-14CE-657A-F6BD-D4753BB211C9}"/>
                </a:ext>
              </a:extLst>
            </p:cNvPr>
            <p:cNvSpPr txBox="1"/>
            <p:nvPr/>
          </p:nvSpPr>
          <p:spPr>
            <a:xfrm>
              <a:off x="615461" y="1884405"/>
              <a:ext cx="2750039" cy="830997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r>
                <a:rPr kumimoji="0" lang="en-NZ" sz="4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Poppins"/>
                  <a:ea typeface="+mj-ea"/>
                  <a:cs typeface="+mj-cs"/>
                </a:rPr>
                <a:t>Simple.</a:t>
              </a:r>
              <a:endParaRPr lang="en-NZ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68717E-ECA5-BB00-B4C9-B7CACD6598EB}"/>
                </a:ext>
              </a:extLst>
            </p:cNvPr>
            <p:cNvSpPr txBox="1"/>
            <p:nvPr/>
          </p:nvSpPr>
          <p:spPr>
            <a:xfrm>
              <a:off x="3365500" y="2038293"/>
              <a:ext cx="6781800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Modern advertising research increasingly tells us that effectiveness depends on more than impressions or reach.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BF3DF-702B-B54C-334E-8F0AB0F5B086}"/>
              </a:ext>
            </a:extLst>
          </p:cNvPr>
          <p:cNvSpPr/>
          <p:nvPr/>
        </p:nvSpPr>
        <p:spPr>
          <a:xfrm>
            <a:off x="95250" y="2632955"/>
            <a:ext cx="11995150" cy="278042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17937C-4842-4163-E5A8-C42B496A83E2}"/>
              </a:ext>
            </a:extLst>
          </p:cNvPr>
          <p:cNvSpPr txBox="1"/>
          <p:nvPr/>
        </p:nvSpPr>
        <p:spPr>
          <a:xfrm>
            <a:off x="615461" y="2945617"/>
            <a:ext cx="770890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Advertisers now care about: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E5C6B6-9244-737C-0E47-53B37AB07711}"/>
              </a:ext>
            </a:extLst>
          </p:cNvPr>
          <p:cNvSpPr txBox="1"/>
          <p:nvPr/>
        </p:nvSpPr>
        <p:spPr>
          <a:xfrm>
            <a:off x="615461" y="6931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j-ea"/>
                <a:cs typeface="+mj-cs"/>
              </a:rPr>
              <a:t>Why did we build the QAI</a:t>
            </a:r>
            <a:endParaRPr lang="en-NZ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105D4E7-B616-713B-7A00-D7C0B496FD40}"/>
              </a:ext>
            </a:extLst>
          </p:cNvPr>
          <p:cNvGrpSpPr/>
          <p:nvPr/>
        </p:nvGrpSpPr>
        <p:grpSpPr>
          <a:xfrm>
            <a:off x="659862" y="3616476"/>
            <a:ext cx="10782838" cy="1220792"/>
            <a:chOff x="659862" y="3413276"/>
            <a:chExt cx="10782838" cy="12207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D1718E-5E72-6FA4-EF13-AF7D0F4278F5}"/>
                </a:ext>
              </a:extLst>
            </p:cNvPr>
            <p:cNvSpPr txBox="1"/>
            <p:nvPr/>
          </p:nvSpPr>
          <p:spPr>
            <a:xfrm>
              <a:off x="659862" y="4239896"/>
              <a:ext cx="1918623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chemeClr val="bg1"/>
                  </a:solidFill>
                  <a:latin typeface="+mj-lt"/>
                </a:rPr>
                <a:t>Attention</a:t>
              </a:r>
              <a:endParaRPr lang="en-NZ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BC29F4-E7FE-F219-D774-525BC04B35D8}"/>
                </a:ext>
              </a:extLst>
            </p:cNvPr>
            <p:cNvSpPr txBox="1"/>
            <p:nvPr/>
          </p:nvSpPr>
          <p:spPr>
            <a:xfrm>
              <a:off x="2875915" y="4239896"/>
              <a:ext cx="1918623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chemeClr val="bg1"/>
                  </a:solidFill>
                </a:rPr>
                <a:t>Engagement</a:t>
              </a:r>
              <a:endParaRPr lang="en-NZ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4F5FB5-4A31-081E-3AA8-89333E86E9CB}"/>
                </a:ext>
              </a:extLst>
            </p:cNvPr>
            <p:cNvSpPr txBox="1"/>
            <p:nvPr/>
          </p:nvSpPr>
          <p:spPr>
            <a:xfrm>
              <a:off x="5091968" y="4239896"/>
              <a:ext cx="1918623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chemeClr val="bg1"/>
                  </a:solidFill>
                </a:rPr>
                <a:t>Trust</a:t>
              </a:r>
              <a:endParaRPr lang="en-NZ" sz="14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0958A8-FB69-57E5-6536-E7C8FA25B3FB}"/>
                </a:ext>
              </a:extLst>
            </p:cNvPr>
            <p:cNvSpPr txBox="1"/>
            <p:nvPr/>
          </p:nvSpPr>
          <p:spPr>
            <a:xfrm>
              <a:off x="7308021" y="4239896"/>
              <a:ext cx="1918623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chemeClr val="bg1"/>
                  </a:solidFill>
                </a:rPr>
                <a:t>Context</a:t>
              </a:r>
              <a:endParaRPr lang="en-NZ" sz="14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003146-7B40-85CE-98EF-A8E5090FFEEA}"/>
                </a:ext>
              </a:extLst>
            </p:cNvPr>
            <p:cNvSpPr txBox="1"/>
            <p:nvPr/>
          </p:nvSpPr>
          <p:spPr>
            <a:xfrm>
              <a:off x="9524077" y="4239896"/>
              <a:ext cx="1918623" cy="3203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1800"/>
                </a:spcBef>
              </a:pPr>
              <a:r>
                <a:rPr lang="en-NZ" sz="1400" b="1" dirty="0">
                  <a:solidFill>
                    <a:schemeClr val="bg1"/>
                  </a:solidFill>
                </a:rPr>
                <a:t>Memory</a:t>
              </a:r>
              <a:endParaRPr lang="en-NZ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C883C5-6957-26F1-6D32-31FE17218376}"/>
                </a:ext>
              </a:extLst>
            </p:cNvPr>
            <p:cNvCxnSpPr>
              <a:cxnSpLocks/>
            </p:cNvCxnSpPr>
            <p:nvPr/>
          </p:nvCxnSpPr>
          <p:spPr>
            <a:xfrm>
              <a:off x="2727200" y="4166068"/>
              <a:ext cx="0" cy="46800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2CD17FD-550C-E815-E468-7610DB991F6B}"/>
                </a:ext>
              </a:extLst>
            </p:cNvPr>
            <p:cNvCxnSpPr>
              <a:cxnSpLocks/>
            </p:cNvCxnSpPr>
            <p:nvPr/>
          </p:nvCxnSpPr>
          <p:spPr>
            <a:xfrm>
              <a:off x="4943253" y="4166068"/>
              <a:ext cx="0" cy="46800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C7143A-2F97-E3C3-D160-EE4FD5C3F3D8}"/>
                </a:ext>
              </a:extLst>
            </p:cNvPr>
            <p:cNvCxnSpPr>
              <a:cxnSpLocks/>
            </p:cNvCxnSpPr>
            <p:nvPr/>
          </p:nvCxnSpPr>
          <p:spPr>
            <a:xfrm>
              <a:off x="7159306" y="4166068"/>
              <a:ext cx="0" cy="46800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01C76E4-E27C-143F-A668-46F37BC2A24D}"/>
                </a:ext>
              </a:extLst>
            </p:cNvPr>
            <p:cNvCxnSpPr>
              <a:cxnSpLocks/>
            </p:cNvCxnSpPr>
            <p:nvPr/>
          </p:nvCxnSpPr>
          <p:spPr>
            <a:xfrm>
              <a:off x="9375359" y="4166068"/>
              <a:ext cx="0" cy="46800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3272A76-AD9A-EA6A-FB9B-4FAE5DED7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4203" y="3413276"/>
              <a:ext cx="609941" cy="609941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006C64A-1283-98F2-F731-2A2F58345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3132" y="3414817"/>
              <a:ext cx="608400" cy="60840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058D0723-65AA-65BD-7AE6-DA7EF7C33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7079" y="3414817"/>
              <a:ext cx="608400" cy="60840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FC3C9FA-3407-1425-04AE-B7B03EF7D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1026" y="3414817"/>
              <a:ext cx="608400" cy="60840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92638AF-035D-8399-171E-F87BE9B36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9188" y="3414817"/>
              <a:ext cx="608400" cy="60840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4422A91-D3F2-07A6-AAB1-5BE2D91D3D99}"/>
              </a:ext>
            </a:extLst>
          </p:cNvPr>
          <p:cNvSpPr txBox="1"/>
          <p:nvPr/>
        </p:nvSpPr>
        <p:spPr>
          <a:xfrm>
            <a:off x="615461" y="5948267"/>
            <a:ext cx="11048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j-ea"/>
                <a:cs typeface="+mj-cs"/>
              </a:defRPr>
            </a:lvl1pPr>
          </a:lstStyle>
          <a:p>
            <a:r>
              <a:rPr lang="en-US" dirty="0"/>
              <a:t>The QAI was designed to bring these together into a practical measure of media quality.</a:t>
            </a:r>
          </a:p>
        </p:txBody>
      </p:sp>
    </p:spTree>
    <p:extLst>
      <p:ext uri="{BB962C8B-B14F-4D97-AF65-F5344CB8AC3E}">
        <p14:creationId xmlns:p14="http://schemas.microsoft.com/office/powerpoint/2010/main" val="1138074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CE941-70EA-B242-2EDD-ABDBADFDA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312A08-DBFC-B594-D46C-AD9E19447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Q16.  Which of the following have you done in the last month?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88ECB-2D02-A9B6-8116-13E4F02D8B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540001"/>
            <a:ext cx="2560087" cy="3029526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95047A-4D07-BC4C-6122-F177AC7236F8}"/>
              </a:ext>
            </a:extLst>
          </p:cNvPr>
          <p:cNvSpPr txBox="1"/>
          <p:nvPr/>
        </p:nvSpPr>
        <p:spPr>
          <a:xfrm>
            <a:off x="304800" y="5767169"/>
            <a:ext cx="268778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DF60FE-B51D-BE2B-18C0-55036F6F8FC5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1411" y="101600"/>
            <a:chExt cx="2467606" cy="6654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536C1D-0380-BAA2-07F1-A3BFE004FAE7}"/>
                </a:ext>
              </a:extLst>
            </p:cNvPr>
            <p:cNvSpPr/>
            <p:nvPr/>
          </p:nvSpPr>
          <p:spPr>
            <a:xfrm>
              <a:off x="3861411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490350-FB7B-7E26-3387-9DC315FD72F2}"/>
                </a:ext>
              </a:extLst>
            </p:cNvPr>
            <p:cNvSpPr txBox="1"/>
            <p:nvPr/>
          </p:nvSpPr>
          <p:spPr>
            <a:xfrm>
              <a:off x="4868494" y="378587"/>
              <a:ext cx="103761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NZ" sz="1200" dirty="0">
                  <a:solidFill>
                    <a:schemeClr val="bg1"/>
                  </a:solidFill>
                </a:rPr>
                <a:t>Printed Magazines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1EC35A4-9CCB-2B7A-9537-82A08871F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1411" y="1117239"/>
              <a:ext cx="2467606" cy="563916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BFEDB4E-2E15-CD42-7907-EB8FE9234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7503" y="328449"/>
              <a:ext cx="561600" cy="561600"/>
            </a:xfrm>
            <a:prstGeom prst="rect">
              <a:avLst/>
            </a:prstGeom>
          </p:spPr>
        </p:pic>
      </p:grp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75D68706-48E0-F1C8-0D78-8A460A796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661908"/>
              </p:ext>
            </p:extLst>
          </p:nvPr>
        </p:nvGraphicFramePr>
        <p:xfrm>
          <a:off x="5748824" y="1409340"/>
          <a:ext cx="6318295" cy="4312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976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507319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Read a printed magazine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Read magazine content online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Used a magazine app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Seen via aggregator </a:t>
                      </a:r>
                      <a:br>
                        <a:rPr lang="en-NZ" sz="900" u="none" strike="noStrike" dirty="0">
                          <a:effectLst/>
                        </a:rPr>
                      </a:br>
                      <a:r>
                        <a:rPr lang="en-NZ" sz="900" u="none" strike="noStrike" dirty="0">
                          <a:effectLst/>
                        </a:rPr>
                        <a:t>(Apple News etc.)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Watched video from a magazine brand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Followed a magazine brand on social media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Subscribed to a printed magazine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3383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Subscribed to digital magazine content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74130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None of these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936530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828AE939-94F9-8FF0-86D0-F7B96C96F488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06ADD0-FA8E-06BF-EF3F-27C4C0CF6053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3BE2B584-930E-771F-2813-AEBE22D88A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9067628"/>
              </p:ext>
            </p:extLst>
          </p:nvPr>
        </p:nvGraphicFramePr>
        <p:xfrm>
          <a:off x="7517266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510C8FB5-E9B3-68F0-016D-33600CCD9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718479"/>
              </p:ext>
            </p:extLst>
          </p:nvPr>
        </p:nvGraphicFramePr>
        <p:xfrm>
          <a:off x="9929515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38787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92C7E-34E1-A313-DF8B-BBEEFD085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BDAE-7821-2DBC-702E-5AD2C06F4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753AE-0D40-C1B9-F943-E4D49C7DEC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Q16.  Which of the following have you done in the last month?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7816F-C9CE-1E5C-E8CA-A24F916894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540001"/>
            <a:ext cx="2560087" cy="3029526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FD93BA-21DB-6ED8-33DB-F8324996422B}"/>
              </a:ext>
            </a:extLst>
          </p:cNvPr>
          <p:cNvSpPr txBox="1"/>
          <p:nvPr/>
        </p:nvSpPr>
        <p:spPr>
          <a:xfrm>
            <a:off x="304800" y="5767169"/>
            <a:ext cx="268778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E9D35DA6-B50A-3DAD-B48A-F5B91572A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646330"/>
              </p:ext>
            </p:extLst>
          </p:nvPr>
        </p:nvGraphicFramePr>
        <p:xfrm>
          <a:off x="5753100" y="1409340"/>
          <a:ext cx="6318000" cy="4312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800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507200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Read a printed magazine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Read magazine content online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Used a magazine app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Seen via aggregator </a:t>
                      </a:r>
                      <a:br>
                        <a:rPr lang="en-NZ" sz="900" u="none" strike="noStrike" dirty="0">
                          <a:effectLst/>
                        </a:rPr>
                      </a:br>
                      <a:r>
                        <a:rPr lang="en-NZ" sz="900" u="none" strike="noStrike" dirty="0">
                          <a:effectLst/>
                        </a:rPr>
                        <a:t>(Apple News etc.)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Watched video from a magazine brand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Followed a magazine brand on social media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Subscribed to a printed magazine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3383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Subscribed to digital magazine content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74130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None of these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936530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006E7C5E-7D58-CC45-E867-FD01D910F131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B505C2-8B22-4638-F971-5175A328AA70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4FDFAE38-1EEA-35DB-A9E6-91955363D0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0204712"/>
              </p:ext>
            </p:extLst>
          </p:nvPr>
        </p:nvGraphicFramePr>
        <p:xfrm>
          <a:off x="7517266" y="1276460"/>
          <a:ext cx="2017336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6397A1CC-3E12-4877-BF69-E1F483EBA1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528427"/>
              </p:ext>
            </p:extLst>
          </p:nvPr>
        </p:nvGraphicFramePr>
        <p:xfrm>
          <a:off x="9929515" y="1276460"/>
          <a:ext cx="2017336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37FC5DDB-A065-5C8D-69DB-4D80A49DF89A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0800" y="101600"/>
            <a:chExt cx="2467606" cy="6654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455B93-EA94-D65F-4CF3-7586644F5B9E}"/>
                </a:ext>
              </a:extLst>
            </p:cNvPr>
            <p:cNvSpPr/>
            <p:nvPr/>
          </p:nvSpPr>
          <p:spPr>
            <a:xfrm>
              <a:off x="3860800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7989C25-4D84-4268-CAB6-0A0E04729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0800" y="1117238"/>
              <a:ext cx="2467605" cy="563916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B6B961-9FE2-B889-F80E-7A8CC2EB7BB4}"/>
                </a:ext>
              </a:extLst>
            </p:cNvPr>
            <p:cNvGrpSpPr/>
            <p:nvPr/>
          </p:nvGrpSpPr>
          <p:grpSpPr>
            <a:xfrm>
              <a:off x="4214939" y="286254"/>
              <a:ext cx="1759328" cy="646331"/>
              <a:chOff x="4006472" y="286254"/>
              <a:chExt cx="1759328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AFBBBD-B942-D64E-9395-6D8EF9FFAFE2}"/>
                  </a:ext>
                </a:extLst>
              </p:cNvPr>
              <p:cNvSpPr txBox="1"/>
              <p:nvPr/>
            </p:nvSpPr>
            <p:spPr>
              <a:xfrm>
                <a:off x="4645343" y="286254"/>
                <a:ext cx="112045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1200">
                    <a:solidFill>
                      <a:schemeClr val="bg1"/>
                    </a:solidFill>
                  </a:defRPr>
                </a:lvl1pPr>
              </a:lstStyle>
              <a:p>
                <a:r>
                  <a:rPr lang="en-NZ" dirty="0"/>
                  <a:t>Magazine </a:t>
                </a:r>
                <a:br>
                  <a:rPr lang="en-NZ" dirty="0"/>
                </a:br>
                <a:r>
                  <a:rPr lang="en-NZ" dirty="0"/>
                  <a:t>Websites </a:t>
                </a:r>
                <a:br>
                  <a:rPr lang="en-NZ" dirty="0"/>
                </a:br>
                <a:r>
                  <a:rPr lang="en-NZ" dirty="0"/>
                  <a:t>or Apps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2773DA8-DAA5-4C77-6FA3-339CE3731F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6472" y="362088"/>
                <a:ext cx="493200" cy="493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95785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19C12-2153-DDEF-D8E9-E4119BDDA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C3499-31C5-A55A-213F-04D9A335D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Thinking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5B36D-380D-F21B-9AC9-381125D1F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Q18.  Please indicate how much you agree with the following statements about print and digital magazines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065BEF-C3E0-073C-DD96-03B1CAF84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540001"/>
            <a:ext cx="2560087" cy="3029526"/>
          </a:xfrm>
        </p:spPr>
        <p:txBody>
          <a:bodyPr/>
          <a:lstStyle/>
          <a:p>
            <a:r>
              <a:rPr lang="en-NZ" sz="1600" dirty="0"/>
              <a:t>Printed Magazines: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600" dirty="0"/>
              <a:t>Great for relaxing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600" dirty="0"/>
              <a:t>More premium than digital content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3F09D0-B2F5-5B6B-9C3B-29B66C220083}"/>
              </a:ext>
            </a:extLst>
          </p:cNvPr>
          <p:cNvSpPr txBox="1"/>
          <p:nvPr/>
        </p:nvSpPr>
        <p:spPr>
          <a:xfrm>
            <a:off x="304800" y="5767169"/>
            <a:ext cx="268778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9535D3-AE62-7BED-6420-2632B27A8F54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1411" y="101600"/>
            <a:chExt cx="2467606" cy="6654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8685470-ABD3-8453-9B2F-7956B8EDC8E6}"/>
                </a:ext>
              </a:extLst>
            </p:cNvPr>
            <p:cNvSpPr/>
            <p:nvPr/>
          </p:nvSpPr>
          <p:spPr>
            <a:xfrm>
              <a:off x="3861411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5BD2DA-511F-EBC4-F7B9-6666C18F6C20}"/>
                </a:ext>
              </a:extLst>
            </p:cNvPr>
            <p:cNvSpPr txBox="1"/>
            <p:nvPr/>
          </p:nvSpPr>
          <p:spPr>
            <a:xfrm>
              <a:off x="4868494" y="378587"/>
              <a:ext cx="103761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NZ" sz="1200" dirty="0">
                  <a:solidFill>
                    <a:schemeClr val="bg1"/>
                  </a:solidFill>
                </a:rPr>
                <a:t>Printed Magazines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F33113F-7BAC-B565-3424-86FA446C6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1411" y="1117239"/>
              <a:ext cx="2467606" cy="563916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01B5DD8-CA93-DBEF-7070-14E977B7D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7503" y="328449"/>
              <a:ext cx="561600" cy="561600"/>
            </a:xfrm>
            <a:prstGeom prst="rect">
              <a:avLst/>
            </a:prstGeom>
          </p:spPr>
        </p:pic>
      </p:grp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A9B3ECF9-3196-4BBD-1749-9D511B506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808887"/>
              </p:ext>
            </p:extLst>
          </p:nvPr>
        </p:nvGraphicFramePr>
        <p:xfrm>
          <a:off x="5748824" y="1409340"/>
          <a:ext cx="6336000" cy="4315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608000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and digital magazine content serve different needs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are better for relaxing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magazine content is better for quick access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magazines across formats makes them more valuable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Seeing magazines across platforms makes them more relevant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feel more premium than digital content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BAD461FD-9D6F-A1B3-0464-3FA5F3CE6EA1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3B63B3-E7BC-8F2E-230A-B327AF0B6CA8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752C9656-5B52-37C2-39FB-0675AA90F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2729873"/>
              </p:ext>
            </p:extLst>
          </p:nvPr>
        </p:nvGraphicFramePr>
        <p:xfrm>
          <a:off x="7517266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E702503E-6C6C-502B-2CA6-B8DB50520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0684454"/>
              </p:ext>
            </p:extLst>
          </p:nvPr>
        </p:nvGraphicFramePr>
        <p:xfrm>
          <a:off x="9929515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209144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59F1-9D89-4FF7-51F1-CDF4414AA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BA1D9-EB18-202F-7537-09D77FE0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Thinking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43462-55D2-37B6-1FC5-116512DFCB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Q18.  Please indicate how much you agree with the following statements about print and digital magazines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28586-8731-BF99-5791-BE5E5DFC30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359" y="2540001"/>
            <a:ext cx="2560087" cy="3029526"/>
          </a:xfrm>
        </p:spPr>
        <p:txBody>
          <a:bodyPr/>
          <a:lstStyle/>
          <a:p>
            <a:r>
              <a:rPr lang="en-NZ" sz="1200" dirty="0"/>
              <a:t>Magazine websites or apps: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Better for quick access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More value using magazines across formats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More relevance seeing magazines across platforms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Print still seen as more premium</a:t>
            </a:r>
            <a:endParaRPr lang="en-NZ" sz="1200" dirty="0"/>
          </a:p>
          <a:p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0EB7F1-0E7F-916C-52E6-D1CD9D2A5364}"/>
              </a:ext>
            </a:extLst>
          </p:cNvPr>
          <p:cNvSpPr txBox="1"/>
          <p:nvPr/>
        </p:nvSpPr>
        <p:spPr>
          <a:xfrm>
            <a:off x="304800" y="5767169"/>
            <a:ext cx="268778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5940C4-01B8-AE3E-9D89-AF257AC51184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0800" y="101600"/>
            <a:chExt cx="2467606" cy="6654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7F54F7-504A-6A07-E3D8-051B56E3941D}"/>
                </a:ext>
              </a:extLst>
            </p:cNvPr>
            <p:cNvSpPr/>
            <p:nvPr/>
          </p:nvSpPr>
          <p:spPr>
            <a:xfrm>
              <a:off x="3860800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C17DA4D-21F7-6DC5-CB66-5BBECE91E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0800" y="1117238"/>
              <a:ext cx="2467605" cy="563916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51214D-BE00-0F4D-2143-1E50EAB56947}"/>
                </a:ext>
              </a:extLst>
            </p:cNvPr>
            <p:cNvGrpSpPr/>
            <p:nvPr/>
          </p:nvGrpSpPr>
          <p:grpSpPr>
            <a:xfrm>
              <a:off x="4214939" y="286254"/>
              <a:ext cx="1759328" cy="646331"/>
              <a:chOff x="4006472" y="286254"/>
              <a:chExt cx="1759328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CEF090-F098-E65C-59A1-E3B336BCA389}"/>
                  </a:ext>
                </a:extLst>
              </p:cNvPr>
              <p:cNvSpPr txBox="1"/>
              <p:nvPr/>
            </p:nvSpPr>
            <p:spPr>
              <a:xfrm>
                <a:off x="4645343" y="286254"/>
                <a:ext cx="112045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1200">
                    <a:solidFill>
                      <a:schemeClr val="bg1"/>
                    </a:solidFill>
                  </a:defRPr>
                </a:lvl1pPr>
              </a:lstStyle>
              <a:p>
                <a:r>
                  <a:rPr lang="en-NZ" dirty="0"/>
                  <a:t>Magazine </a:t>
                </a:r>
                <a:br>
                  <a:rPr lang="en-NZ" dirty="0"/>
                </a:br>
                <a:r>
                  <a:rPr lang="en-NZ" dirty="0"/>
                  <a:t>Websites </a:t>
                </a:r>
                <a:br>
                  <a:rPr lang="en-NZ" dirty="0"/>
                </a:br>
                <a:r>
                  <a:rPr lang="en-NZ" dirty="0"/>
                  <a:t>or Apps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E3DAFBD0-E954-E421-6826-B1675855DC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6472" y="362088"/>
                <a:ext cx="493200" cy="493200"/>
              </a:xfrm>
              <a:prstGeom prst="rect">
                <a:avLst/>
              </a:prstGeom>
            </p:spPr>
          </p:pic>
        </p:grp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430ED07-2A48-064A-DF67-DD2B41D8B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468245"/>
              </p:ext>
            </p:extLst>
          </p:nvPr>
        </p:nvGraphicFramePr>
        <p:xfrm>
          <a:off x="5748824" y="1409340"/>
          <a:ext cx="6336000" cy="4315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608000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and digital magazine content serve different needs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are better for relaxing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magazine content is better for quick access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magazines across formats makes them more valuable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Seeing magazines across platforms makes them more relevant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71919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>
                        <a:buNone/>
                      </a:pPr>
                      <a:r>
                        <a:rPr lang="en-NZ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Printed magazines feel more premium than digital content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0978E37-69C4-F0FD-CC9F-33327DF41ADD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65C57E-4BFB-8D0F-3B4B-F7B94753E1C1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A4AD610A-BD14-E499-3425-AA218840F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926350"/>
              </p:ext>
            </p:extLst>
          </p:nvPr>
        </p:nvGraphicFramePr>
        <p:xfrm>
          <a:off x="7517266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D77D55F0-B871-FE4A-BF1A-F73CD06AF5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103325"/>
              </p:ext>
            </p:extLst>
          </p:nvPr>
        </p:nvGraphicFramePr>
        <p:xfrm>
          <a:off x="9929515" y="1276460"/>
          <a:ext cx="2310110" cy="45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35788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F07AF-0468-D382-7323-A7DA989CA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F28F-F538-8E16-8ECA-7DD437963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2"/>
            <a:ext cx="2559540" cy="659424"/>
          </a:xfrm>
        </p:spPr>
        <p:txBody>
          <a:bodyPr/>
          <a:lstStyle/>
          <a:p>
            <a:r>
              <a:rPr lang="en-NZ" dirty="0"/>
              <a:t>Magazine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267D7-65AE-59C2-D66D-50CC84EEC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078526"/>
            <a:ext cx="2559540" cy="724873"/>
          </a:xfrm>
        </p:spPr>
        <p:txBody>
          <a:bodyPr/>
          <a:lstStyle/>
          <a:p>
            <a:r>
              <a:rPr lang="en-NZ" dirty="0"/>
              <a:t>Q19.  Which of the following have you done after reading or engaging with magazines and magazine content (print or digital)?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5920AB-E475-8CCE-7600-D7CD57556C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Talking about something read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Searching for more info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Visiting website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Purchase consideration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Brand positivity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400" dirty="0"/>
              <a:t>Sharing content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DE9540-DD37-E42C-51C3-B6E17B3B9C69}"/>
              </a:ext>
            </a:extLst>
          </p:cNvPr>
          <p:cNvSpPr txBox="1"/>
          <p:nvPr/>
        </p:nvSpPr>
        <p:spPr>
          <a:xfrm>
            <a:off x="304800" y="5213171"/>
            <a:ext cx="2687782" cy="147732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>
                <a:solidFill>
                  <a:srgbClr val="000000"/>
                </a:solidFill>
              </a:rPr>
              <a:t>* Shared content with someone else (e.g. gave them the magazine, posted the content on social media etc.)</a:t>
            </a:r>
          </a:p>
          <a:p>
            <a:endParaRPr lang="en-NZ" sz="900" dirty="0"/>
          </a:p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8E9F55-BF02-9990-3083-DF056ADD6E1F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1411" y="101600"/>
            <a:chExt cx="2467606" cy="6654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78DDB4-B192-4F94-1D1A-246EDF635E45}"/>
                </a:ext>
              </a:extLst>
            </p:cNvPr>
            <p:cNvSpPr/>
            <p:nvPr/>
          </p:nvSpPr>
          <p:spPr>
            <a:xfrm>
              <a:off x="3861411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A04EB8-E3E1-D4B0-EE76-279C1F3E8968}"/>
                </a:ext>
              </a:extLst>
            </p:cNvPr>
            <p:cNvSpPr txBox="1"/>
            <p:nvPr/>
          </p:nvSpPr>
          <p:spPr>
            <a:xfrm>
              <a:off x="4868494" y="378587"/>
              <a:ext cx="103761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NZ" sz="1200" dirty="0">
                  <a:solidFill>
                    <a:schemeClr val="bg1"/>
                  </a:solidFill>
                </a:rPr>
                <a:t>Printed Magazines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97D9045-293A-8646-C26E-482C7626A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1411" y="1117239"/>
              <a:ext cx="2467606" cy="563916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0533964-F831-15A3-B77B-AAABC29A9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7503" y="328449"/>
              <a:ext cx="561600" cy="561600"/>
            </a:xfrm>
            <a:prstGeom prst="rect">
              <a:avLst/>
            </a:prstGeom>
          </p:spPr>
        </p:pic>
      </p:grp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2F5BCFF0-F215-C64F-D0E8-42A15D939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48063"/>
              </p:ext>
            </p:extLst>
          </p:nvPr>
        </p:nvGraphicFramePr>
        <p:xfrm>
          <a:off x="5748824" y="1409340"/>
          <a:ext cx="6318295" cy="4791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976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507319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Talked to someone about something I read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Trusted a brand more after reading a story about it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035308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Considered buying something I saw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Searched for more information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Visited a website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Talked to someone about a brand/product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Bought something I saw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Felt positive toward a brand </a:t>
                      </a:r>
                      <a:b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 read a story about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3383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Been to an event I saw featured or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74130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Shared content with someone else*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936530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0D21A56A-87A9-5B54-904F-EB7DC9E13A38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1012D5-1A1E-1F0C-87ED-95E575ABE974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ADD75069-3E89-DCF5-AA92-CCA0CDAA1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165766"/>
              </p:ext>
            </p:extLst>
          </p:nvPr>
        </p:nvGraphicFramePr>
        <p:xfrm>
          <a:off x="7517266" y="1276460"/>
          <a:ext cx="2310110" cy="5048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B6BF98B3-9850-ABFB-8749-3BEF0754C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019267"/>
              </p:ext>
            </p:extLst>
          </p:nvPr>
        </p:nvGraphicFramePr>
        <p:xfrm>
          <a:off x="9929515" y="1276460"/>
          <a:ext cx="2310110" cy="5048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96319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864E5-CCC5-1967-5890-4A5F71B2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2597-274D-902E-E461-00F11AF5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Magazine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17DA6-15BB-546F-4430-788DEF232E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Q19.  Which of the following have you done after reading or engaging with magazines and magazine content (print or digital)?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6D9D45-9F5C-5313-FF7E-8C76F64BEA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dirty="0"/>
              <a:t>Visiting website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Talking about something read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Searching for more info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Purchase consideration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NZ" sz="1200" dirty="0"/>
              <a:t>Brand positivity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1652F3-037D-8084-3967-B0748BF377D5}"/>
              </a:ext>
            </a:extLst>
          </p:cNvPr>
          <p:cNvSpPr txBox="1"/>
          <p:nvPr/>
        </p:nvSpPr>
        <p:spPr>
          <a:xfrm>
            <a:off x="304800" y="5213171"/>
            <a:ext cx="2687782" cy="147732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900" dirty="0">
                <a:solidFill>
                  <a:srgbClr val="000000"/>
                </a:solidFill>
              </a:rPr>
              <a:t>* Shared content with someone else (e.g. gave them the magazine, posted the content on social media etc.)</a:t>
            </a:r>
          </a:p>
          <a:p>
            <a:endParaRPr lang="en-NZ" sz="900" dirty="0"/>
          </a:p>
          <a:p>
            <a:r>
              <a:rPr lang="en-NZ" sz="900" dirty="0"/>
              <a:t>Base:  Total Sample (578).  Printed Magazines Users:  Active (225); Last Month User (213).  Magazine Websites or Apps Users:  Active (253); Last Month User (168)</a:t>
            </a:r>
          </a:p>
          <a:p>
            <a:r>
              <a:rPr lang="en-NZ" sz="900" dirty="0">
                <a:solidFill>
                  <a:srgbClr val="3333FF"/>
                </a:solidFill>
              </a:rPr>
              <a:t>Txt</a:t>
            </a:r>
            <a:r>
              <a:rPr lang="en-NZ" sz="900" dirty="0"/>
              <a:t>; </a:t>
            </a:r>
            <a:r>
              <a:rPr lang="en-NZ" sz="900" dirty="0">
                <a:solidFill>
                  <a:srgbClr val="F7353A"/>
                </a:solidFill>
              </a:rPr>
              <a:t>Txt</a:t>
            </a:r>
            <a:r>
              <a:rPr lang="en-NZ" sz="900" dirty="0"/>
              <a:t> = Significantly higher / lower @95% confidence level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985AA3-0ECD-9C00-CEE9-3D28988E1490}"/>
              </a:ext>
            </a:extLst>
          </p:cNvPr>
          <p:cNvGrpSpPr/>
          <p:nvPr/>
        </p:nvGrpSpPr>
        <p:grpSpPr>
          <a:xfrm>
            <a:off x="3136900" y="101600"/>
            <a:ext cx="2467606" cy="6654800"/>
            <a:chOff x="3860800" y="101600"/>
            <a:chExt cx="2467606" cy="6654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C4E45F-5226-27F5-1010-FA9CD118674A}"/>
                </a:ext>
              </a:extLst>
            </p:cNvPr>
            <p:cNvSpPr/>
            <p:nvPr/>
          </p:nvSpPr>
          <p:spPr>
            <a:xfrm>
              <a:off x="3860800" y="101600"/>
              <a:ext cx="2467606" cy="101563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DBF0CAD-C1CA-C6D8-0AD9-D1AA11D62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60800" y="1117238"/>
              <a:ext cx="2467605" cy="563916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488111E-CD74-F8C0-4169-985F5A61FE5D}"/>
                </a:ext>
              </a:extLst>
            </p:cNvPr>
            <p:cNvGrpSpPr/>
            <p:nvPr/>
          </p:nvGrpSpPr>
          <p:grpSpPr>
            <a:xfrm>
              <a:off x="4214939" y="286254"/>
              <a:ext cx="1759328" cy="646331"/>
              <a:chOff x="4006472" y="286254"/>
              <a:chExt cx="1759328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850B41-EB88-0992-0932-21CA4D1DDF0C}"/>
                  </a:ext>
                </a:extLst>
              </p:cNvPr>
              <p:cNvSpPr txBox="1"/>
              <p:nvPr/>
            </p:nvSpPr>
            <p:spPr>
              <a:xfrm>
                <a:off x="4645343" y="286254"/>
                <a:ext cx="1120457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1200">
                    <a:solidFill>
                      <a:schemeClr val="bg1"/>
                    </a:solidFill>
                  </a:defRPr>
                </a:lvl1pPr>
              </a:lstStyle>
              <a:p>
                <a:r>
                  <a:rPr lang="en-NZ" dirty="0"/>
                  <a:t>Magazine </a:t>
                </a:r>
                <a:br>
                  <a:rPr lang="en-NZ" dirty="0"/>
                </a:br>
                <a:r>
                  <a:rPr lang="en-NZ" dirty="0"/>
                  <a:t>Websites </a:t>
                </a:r>
                <a:br>
                  <a:rPr lang="en-NZ" dirty="0"/>
                </a:br>
                <a:r>
                  <a:rPr lang="en-NZ" dirty="0"/>
                  <a:t>or Apps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F8C480E-802B-E7C7-772A-33DFC59A8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6472" y="362088"/>
                <a:ext cx="493200" cy="493200"/>
              </a:xfrm>
              <a:prstGeom prst="rect">
                <a:avLst/>
              </a:prstGeom>
            </p:spPr>
          </p:pic>
        </p:grp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848F465-DF25-5A77-3DDB-4D9D4E519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224423"/>
              </p:ext>
            </p:extLst>
          </p:nvPr>
        </p:nvGraphicFramePr>
        <p:xfrm>
          <a:off x="5748824" y="1409340"/>
          <a:ext cx="6318295" cy="4791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976">
                  <a:extLst>
                    <a:ext uri="{9D8B030D-6E8A-4147-A177-3AD203B41FA5}">
                      <a16:colId xmlns:a16="http://schemas.microsoft.com/office/drawing/2014/main" val="2155087328"/>
                    </a:ext>
                  </a:extLst>
                </a:gridCol>
                <a:gridCol w="4507319">
                  <a:extLst>
                    <a:ext uri="{9D8B030D-6E8A-4147-A177-3AD203B41FA5}">
                      <a16:colId xmlns:a16="http://schemas.microsoft.com/office/drawing/2014/main" val="1632990491"/>
                    </a:ext>
                  </a:extLst>
                </a:gridCol>
              </a:tblGrid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Talked to someone about something I read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95775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Trusted a brand more after reading a story about it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035308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Considered buying something I saw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532434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Searched for more information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13173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Visited a website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02857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Talked to someone about a brand/product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085561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Bought something I saw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203185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Felt positive toward a brand </a:t>
                      </a:r>
                      <a:b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 read a story about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3383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Been to an event I saw featured or advertised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741309"/>
                  </a:ext>
                </a:extLst>
              </a:tr>
              <a:tr h="479112"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Shared content with someone else*</a:t>
                      </a:r>
                    </a:p>
                  </a:txBody>
                  <a:tcPr marL="9525" marR="9525" marT="9525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93653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7A72453-F483-21D4-84FE-C904B7B4819C}"/>
              </a:ext>
            </a:extLst>
          </p:cNvPr>
          <p:cNvSpPr txBox="1"/>
          <p:nvPr/>
        </p:nvSpPr>
        <p:spPr>
          <a:xfrm>
            <a:off x="7560770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Active Users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F26401-CBA5-BA92-9976-E576F1E692C2}"/>
              </a:ext>
            </a:extLst>
          </p:cNvPr>
          <p:cNvSpPr txBox="1"/>
          <p:nvPr/>
        </p:nvSpPr>
        <p:spPr>
          <a:xfrm>
            <a:off x="9973019" y="930160"/>
            <a:ext cx="1564851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en-NZ" sz="1200" b="1" dirty="0"/>
              <a:t>Last Month user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B39E1A86-DC23-289B-C629-9A2728CCE0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157967"/>
              </p:ext>
            </p:extLst>
          </p:nvPr>
        </p:nvGraphicFramePr>
        <p:xfrm>
          <a:off x="7517266" y="1276460"/>
          <a:ext cx="2310110" cy="5048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D0B7334-756D-8C6B-DB01-84D8B6F28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271980"/>
              </p:ext>
            </p:extLst>
          </p:nvPr>
        </p:nvGraphicFramePr>
        <p:xfrm>
          <a:off x="9929515" y="1276460"/>
          <a:ext cx="2310110" cy="5048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4980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59E9065-C9A7-378B-1D81-7785D6FEBB3C}"/>
              </a:ext>
            </a:extLst>
          </p:cNvPr>
          <p:cNvSpPr/>
          <p:nvPr/>
        </p:nvSpPr>
        <p:spPr>
          <a:xfrm>
            <a:off x="101600" y="101600"/>
            <a:ext cx="4000495" cy="6654800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307B86-A52F-96A6-4203-D9767E8F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1" y="584935"/>
            <a:ext cx="3143739" cy="1534014"/>
          </a:xfrm>
        </p:spPr>
        <p:txBody>
          <a:bodyPr/>
          <a:lstStyle/>
          <a:p>
            <a:r>
              <a:rPr lang="en-NZ" dirty="0"/>
              <a:t>About the Quality of Attention Index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FE621-4D0B-423A-7901-3D0C7B7C97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2" y="2329962"/>
            <a:ext cx="3143128" cy="4141176"/>
          </a:xfrm>
        </p:spPr>
        <p:txBody>
          <a:bodyPr/>
          <a:lstStyle/>
          <a:p>
            <a:r>
              <a:rPr lang="en-NZ" dirty="0"/>
              <a:t>The ‘Quality of Attention Index’ (QAI) and Ad Attention Index are derived from an original survey-based framework informed by established industry research on attention, engagement, and media context.  They combines multiple validated dimensions into a single, comparable measure of attention quality across selected media.  It will enable comparisons to be made and provide actionable insights for the MPA and publishers to use.</a:t>
            </a:r>
          </a:p>
          <a:p>
            <a:endParaRPr lang="en-N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FD5182-50E0-DA12-B0FF-2E240AF9E4C3}"/>
              </a:ext>
            </a:extLst>
          </p:cNvPr>
          <p:cNvSpPr txBox="1"/>
          <p:nvPr/>
        </p:nvSpPr>
        <p:spPr>
          <a:xfrm>
            <a:off x="4329889" y="442024"/>
            <a:ext cx="6591300" cy="557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400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NZ" sz="1400" b="1" dirty="0">
                <a:solidFill>
                  <a:srgbClr val="000000"/>
                </a:solidFill>
                <a:latin typeface="+mj-lt"/>
              </a:rPr>
              <a:t>QAI</a:t>
            </a:r>
            <a:r>
              <a:rPr lang="en-NZ" sz="1400" dirty="0">
                <a:solidFill>
                  <a:srgbClr val="000000"/>
                </a:solidFill>
                <a:latin typeface="+mj-lt"/>
              </a:rPr>
              <a:t> comprises five elements, each of which includes four statements asked on a 5-point agreement scale: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01688B-CC2F-6DAD-F8BE-2F95956D286C}"/>
              </a:ext>
            </a:extLst>
          </p:cNvPr>
          <p:cNvSpPr txBox="1"/>
          <p:nvPr/>
        </p:nvSpPr>
        <p:spPr>
          <a:xfrm>
            <a:off x="4329889" y="1310568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Focused Attention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7E4F60-9FBC-4ACA-4D76-8CF9CD5EF138}"/>
              </a:ext>
            </a:extLst>
          </p:cNvPr>
          <p:cNvSpPr txBox="1"/>
          <p:nvPr/>
        </p:nvSpPr>
        <p:spPr>
          <a:xfrm>
            <a:off x="5915694" y="1310568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</a:rPr>
              <a:t>Low </a:t>
            </a:r>
            <a:br>
              <a:rPr lang="en-NZ" sz="1200" b="1" dirty="0">
                <a:solidFill>
                  <a:srgbClr val="000000"/>
                </a:solidFill>
              </a:rPr>
            </a:br>
            <a:r>
              <a:rPr lang="en-NZ" sz="1200" b="1" dirty="0">
                <a:solidFill>
                  <a:srgbClr val="000000"/>
                </a:solidFill>
              </a:rPr>
              <a:t>Distraction</a:t>
            </a:r>
            <a:endParaRPr lang="en-NZ" sz="12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7FC957-CFD2-EF0C-0E4C-DB9EBB1BFF42}"/>
              </a:ext>
            </a:extLst>
          </p:cNvPr>
          <p:cNvSpPr txBox="1"/>
          <p:nvPr/>
        </p:nvSpPr>
        <p:spPr>
          <a:xfrm>
            <a:off x="7501499" y="1310568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</a:rPr>
              <a:t>Active Engagement</a:t>
            </a:r>
            <a:endParaRPr lang="en-NZ" sz="1200" dirty="0">
              <a:solidFill>
                <a:srgbClr val="0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3E7ADF-ECAE-45E5-2375-66E90C590CAA}"/>
              </a:ext>
            </a:extLst>
          </p:cNvPr>
          <p:cNvSpPr txBox="1"/>
          <p:nvPr/>
        </p:nvSpPr>
        <p:spPr>
          <a:xfrm>
            <a:off x="9087304" y="1310568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</a:rPr>
              <a:t>Receptive Mindset</a:t>
            </a:r>
            <a:endParaRPr lang="en-NZ" sz="1200" dirty="0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F3782F-22D0-9BF5-025E-A5702644E0CD}"/>
              </a:ext>
            </a:extLst>
          </p:cNvPr>
          <p:cNvSpPr txBox="1"/>
          <p:nvPr/>
        </p:nvSpPr>
        <p:spPr>
          <a:xfrm>
            <a:off x="10673105" y="1310568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</a:rPr>
              <a:t>Memory / Residual Effect</a:t>
            </a:r>
            <a:endParaRPr lang="en-NZ" sz="1200" dirty="0">
              <a:solidFill>
                <a:srgbClr val="00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EE4E21-2D37-7E02-23CE-112023ED67DC}"/>
              </a:ext>
            </a:extLst>
          </p:cNvPr>
          <p:cNvCxnSpPr>
            <a:cxnSpLocks/>
          </p:cNvCxnSpPr>
          <p:nvPr/>
        </p:nvCxnSpPr>
        <p:spPr>
          <a:xfrm>
            <a:off x="5822810" y="1310567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377707-BCBC-7D76-CE5F-D6FCFDDF0ED1}"/>
              </a:ext>
            </a:extLst>
          </p:cNvPr>
          <p:cNvCxnSpPr>
            <a:cxnSpLocks/>
          </p:cNvCxnSpPr>
          <p:nvPr/>
        </p:nvCxnSpPr>
        <p:spPr>
          <a:xfrm>
            <a:off x="7408615" y="1310567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1EE88FC-2342-022D-51EA-48F6677603E9}"/>
              </a:ext>
            </a:extLst>
          </p:cNvPr>
          <p:cNvCxnSpPr>
            <a:cxnSpLocks/>
          </p:cNvCxnSpPr>
          <p:nvPr/>
        </p:nvCxnSpPr>
        <p:spPr>
          <a:xfrm>
            <a:off x="8994420" y="1310567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9C6AD6-18A4-7A25-3D0F-36672ACDDD97}"/>
              </a:ext>
            </a:extLst>
          </p:cNvPr>
          <p:cNvCxnSpPr>
            <a:cxnSpLocks/>
          </p:cNvCxnSpPr>
          <p:nvPr/>
        </p:nvCxnSpPr>
        <p:spPr>
          <a:xfrm>
            <a:off x="10580225" y="1310567"/>
            <a:ext cx="0" cy="1332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7C9E2A-70AF-3C88-6163-D908D0917C39}"/>
              </a:ext>
            </a:extLst>
          </p:cNvPr>
          <p:cNvCxnSpPr>
            <a:cxnSpLocks/>
          </p:cNvCxnSpPr>
          <p:nvPr/>
        </p:nvCxnSpPr>
        <p:spPr>
          <a:xfrm>
            <a:off x="4304489" y="3175000"/>
            <a:ext cx="766754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014F746-E90D-5E00-5669-ACA8526177FD}"/>
              </a:ext>
            </a:extLst>
          </p:cNvPr>
          <p:cNvSpPr txBox="1"/>
          <p:nvPr/>
        </p:nvSpPr>
        <p:spPr>
          <a:xfrm>
            <a:off x="4329889" y="3600688"/>
            <a:ext cx="7434782" cy="320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400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NZ" sz="1400" b="1" dirty="0">
                <a:solidFill>
                  <a:srgbClr val="000000"/>
                </a:solidFill>
                <a:latin typeface="+mj-lt"/>
              </a:rPr>
              <a:t>Ad Attention Index</a:t>
            </a:r>
            <a:r>
              <a:rPr lang="en-NZ" sz="1400" dirty="0">
                <a:solidFill>
                  <a:srgbClr val="000000"/>
                </a:solidFill>
                <a:latin typeface="+mj-lt"/>
              </a:rPr>
              <a:t> is drawn from the results of the following six statements: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0AC41B-D083-E953-5323-B4C7CF0BC960}"/>
              </a:ext>
            </a:extLst>
          </p:cNvPr>
          <p:cNvSpPr txBox="1"/>
          <p:nvPr/>
        </p:nvSpPr>
        <p:spPr>
          <a:xfrm>
            <a:off x="4329889" y="4507809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catches my attention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CC2258-3B26-85EC-35AD-1EA649F9F00E}"/>
              </a:ext>
            </a:extLst>
          </p:cNvPr>
          <p:cNvSpPr txBox="1"/>
          <p:nvPr/>
        </p:nvSpPr>
        <p:spPr>
          <a:xfrm>
            <a:off x="4329889" y="4891369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feels relevant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15F9E1-BBAC-D71B-DAA1-03FF285A5B9B}"/>
              </a:ext>
            </a:extLst>
          </p:cNvPr>
          <p:cNvSpPr txBox="1"/>
          <p:nvPr/>
        </p:nvSpPr>
        <p:spPr>
          <a:xfrm>
            <a:off x="4329889" y="5274929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fits naturally with the content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E6E183-3A6C-042A-F5DD-E9CE8B5E7EDE}"/>
              </a:ext>
            </a:extLst>
          </p:cNvPr>
          <p:cNvSpPr txBox="1"/>
          <p:nvPr/>
        </p:nvSpPr>
        <p:spPr>
          <a:xfrm>
            <a:off x="4329889" y="5658489"/>
            <a:ext cx="6186115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Advertising feels less intrusive than it does in other media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09E3D3-16D5-0265-7BC8-403AE8ED5E2C}"/>
              </a:ext>
            </a:extLst>
          </p:cNvPr>
          <p:cNvSpPr txBox="1"/>
          <p:nvPr/>
        </p:nvSpPr>
        <p:spPr>
          <a:xfrm>
            <a:off x="4329889" y="6042049"/>
            <a:ext cx="6186114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I am more likely to act on the advertising in this medium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6E1E18-14B4-0009-1840-F1C51FA36EE8}"/>
              </a:ext>
            </a:extLst>
          </p:cNvPr>
          <p:cNvSpPr txBox="1"/>
          <p:nvPr/>
        </p:nvSpPr>
        <p:spPr>
          <a:xfrm>
            <a:off x="4329889" y="4141134"/>
            <a:ext cx="4100660" cy="287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b="1" dirty="0">
                <a:solidFill>
                  <a:srgbClr val="000000"/>
                </a:solidFill>
                <a:latin typeface="+mj-lt"/>
              </a:rPr>
              <a:t>I notice the advertising</a:t>
            </a:r>
            <a:endParaRPr lang="en-NZ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17BAD1-C848-BF88-6A81-625E95606376}"/>
              </a:ext>
            </a:extLst>
          </p:cNvPr>
          <p:cNvSpPr txBox="1"/>
          <p:nvPr/>
        </p:nvSpPr>
        <p:spPr>
          <a:xfrm>
            <a:off x="4329889" y="1908420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dirty="0">
                <a:solidFill>
                  <a:srgbClr val="000000"/>
                </a:solidFill>
                <a:latin typeface="+mj-lt"/>
              </a:rPr>
              <a:t>Level of concentration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816AFCF-D5F9-0083-782C-D32BD6176659}"/>
              </a:ext>
            </a:extLst>
          </p:cNvPr>
          <p:cNvSpPr txBox="1"/>
          <p:nvPr/>
        </p:nvSpPr>
        <p:spPr>
          <a:xfrm>
            <a:off x="5915694" y="1908420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dirty="0">
                <a:solidFill>
                  <a:srgbClr val="000000"/>
                </a:solidFill>
              </a:rPr>
              <a:t>Absence of multi-tasking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09D327-E927-232E-5A75-F35F328CF9EB}"/>
              </a:ext>
            </a:extLst>
          </p:cNvPr>
          <p:cNvSpPr txBox="1"/>
          <p:nvPr/>
        </p:nvSpPr>
        <p:spPr>
          <a:xfrm>
            <a:off x="7501499" y="1908420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dirty="0">
                <a:solidFill>
                  <a:srgbClr val="000000"/>
                </a:solidFill>
              </a:rPr>
              <a:t>Mental involvement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60F7C6-2B25-13DE-ECDD-23FF26E95088}"/>
              </a:ext>
            </a:extLst>
          </p:cNvPr>
          <p:cNvSpPr txBox="1"/>
          <p:nvPr/>
        </p:nvSpPr>
        <p:spPr>
          <a:xfrm>
            <a:off x="9087304" y="1908420"/>
            <a:ext cx="1400037" cy="69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dirty="0">
                <a:solidFill>
                  <a:srgbClr val="000000"/>
                </a:solidFill>
              </a:rPr>
              <a:t>Trust, enjoyment, openness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64B14B-DA20-EED5-9589-91B20D3372A4}"/>
              </a:ext>
            </a:extLst>
          </p:cNvPr>
          <p:cNvSpPr txBox="1"/>
          <p:nvPr/>
        </p:nvSpPr>
        <p:spPr>
          <a:xfrm>
            <a:off x="10673105" y="1908420"/>
            <a:ext cx="140003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NZ" sz="1200" dirty="0">
                <a:solidFill>
                  <a:srgbClr val="000000"/>
                </a:solidFill>
              </a:rPr>
              <a:t>Recall and impact</a:t>
            </a:r>
          </a:p>
        </p:txBody>
      </p:sp>
    </p:spTree>
    <p:extLst>
      <p:ext uri="{BB962C8B-B14F-4D97-AF65-F5344CB8AC3E}">
        <p14:creationId xmlns:p14="http://schemas.microsoft.com/office/powerpoint/2010/main" val="2711268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3D722-F853-D54C-E3B7-7266B1393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User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982D2-B52A-68F1-5CF5-99B6C9BF6F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071" y="1230927"/>
            <a:ext cx="9912229" cy="404446"/>
          </a:xfrm>
        </p:spPr>
        <p:txBody>
          <a:bodyPr/>
          <a:lstStyle/>
          <a:p>
            <a:r>
              <a:rPr lang="en-NZ" dirty="0"/>
              <a:t>We have used the following user definitions:</a:t>
            </a:r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F4AA0C-18EC-BB75-0938-924E4EBAEC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275251"/>
            <a:ext cx="12192000" cy="2582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DAEE59-BA24-BD21-D10F-DF2F43B43B15}"/>
              </a:ext>
            </a:extLst>
          </p:cNvPr>
          <p:cNvSpPr txBox="1"/>
          <p:nvPr/>
        </p:nvSpPr>
        <p:spPr>
          <a:xfrm>
            <a:off x="616071" y="2315692"/>
            <a:ext cx="3119435" cy="948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b="1" dirty="0"/>
              <a:t>Active Users:</a:t>
            </a:r>
          </a:p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dirty="0"/>
              <a:t>Have interacted or engaged with the medium in the last 7 days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9493BB-B9D1-7994-5593-7F095EADE64E}"/>
              </a:ext>
            </a:extLst>
          </p:cNvPr>
          <p:cNvSpPr txBox="1"/>
          <p:nvPr/>
        </p:nvSpPr>
        <p:spPr>
          <a:xfrm>
            <a:off x="4509752" y="2315692"/>
            <a:ext cx="3119435" cy="1185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b="1" dirty="0"/>
              <a:t>Last Month Users</a:t>
            </a:r>
          </a:p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dirty="0"/>
              <a:t>Interacted or engaged with the medium in the last month but not the last seven days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BB802-8FAC-C6F1-07D3-853B95EDD576}"/>
              </a:ext>
            </a:extLst>
          </p:cNvPr>
          <p:cNvSpPr txBox="1"/>
          <p:nvPr/>
        </p:nvSpPr>
        <p:spPr>
          <a:xfrm>
            <a:off x="8403433" y="2315692"/>
            <a:ext cx="3119435" cy="948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b="1" dirty="0"/>
              <a:t>Casual and Non-Users</a:t>
            </a:r>
          </a:p>
          <a:p>
            <a:pPr algn="l">
              <a:lnSpc>
                <a:spcPct val="110000"/>
              </a:lnSpc>
              <a:spcBef>
                <a:spcPts val="1200"/>
              </a:spcBef>
            </a:pPr>
            <a:r>
              <a:rPr lang="en-NZ" sz="1400" dirty="0"/>
              <a:t>Have used but longer ago or not used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CFB9DD-B240-2D2E-09E4-7DCF9FB76435}"/>
              </a:ext>
            </a:extLst>
          </p:cNvPr>
          <p:cNvCxnSpPr>
            <a:cxnSpLocks/>
          </p:cNvCxnSpPr>
          <p:nvPr/>
        </p:nvCxnSpPr>
        <p:spPr>
          <a:xfrm>
            <a:off x="4122629" y="2315692"/>
            <a:ext cx="0" cy="126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99023C-8022-4A6B-9B95-BFC76ACC7988}"/>
              </a:ext>
            </a:extLst>
          </p:cNvPr>
          <p:cNvCxnSpPr>
            <a:cxnSpLocks/>
          </p:cNvCxnSpPr>
          <p:nvPr/>
        </p:nvCxnSpPr>
        <p:spPr>
          <a:xfrm>
            <a:off x="8016310" y="2315692"/>
            <a:ext cx="0" cy="126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8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0053F-7402-9F2A-5A26-C84B878F2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72F94F7E-C293-F8EF-6AB2-F6FCB358C7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4038D-B929-1E76-5894-A6C2BF92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8196674-5244-3ADB-81ED-40E9E02515B4}"/>
              </a:ext>
            </a:extLst>
          </p:cNvPr>
          <p:cNvSpPr/>
          <p:nvPr/>
        </p:nvSpPr>
        <p:spPr>
          <a:xfrm rot="1370959">
            <a:off x="6667600" y="1527480"/>
            <a:ext cx="4250660" cy="3803040"/>
          </a:xfrm>
          <a:custGeom>
            <a:avLst/>
            <a:gdLst>
              <a:gd name="csX0" fmla="*/ 0 w 4250660"/>
              <a:gd name="csY0" fmla="*/ 375006 h 3803040"/>
              <a:gd name="csX1" fmla="*/ 889958 w 4250660"/>
              <a:gd name="csY1" fmla="*/ 0 h 3803040"/>
              <a:gd name="csX2" fmla="*/ 4250660 w 4250660"/>
              <a:gd name="csY2" fmla="*/ 2714091 h 3803040"/>
              <a:gd name="csX3" fmla="*/ 4250660 w 4250660"/>
              <a:gd name="csY3" fmla="*/ 3795705 h 3803040"/>
              <a:gd name="csX4" fmla="*/ 4244737 w 4250660"/>
              <a:gd name="csY4" fmla="*/ 3803040 h 3803040"/>
              <a:gd name="csX5" fmla="*/ 0 w 4250660"/>
              <a:gd name="csY5" fmla="*/ 375006 h 3803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50660" h="3803040">
                <a:moveTo>
                  <a:pt x="0" y="375006"/>
                </a:moveTo>
                <a:lnTo>
                  <a:pt x="889958" y="0"/>
                </a:lnTo>
                <a:lnTo>
                  <a:pt x="4250660" y="2714091"/>
                </a:lnTo>
                <a:lnTo>
                  <a:pt x="4250660" y="3795705"/>
                </a:lnTo>
                <a:lnTo>
                  <a:pt x="4244737" y="3803040"/>
                </a:lnTo>
                <a:lnTo>
                  <a:pt x="0" y="3750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CB3375-46F8-B150-C255-DC314C286D26}"/>
              </a:ext>
            </a:extLst>
          </p:cNvPr>
          <p:cNvSpPr txBox="1"/>
          <p:nvPr/>
        </p:nvSpPr>
        <p:spPr>
          <a:xfrm>
            <a:off x="683846" y="3939381"/>
            <a:ext cx="6937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>
                <a:solidFill>
                  <a:schemeClr val="tx1"/>
                </a:solidFill>
              </a:rPr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388785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DDA7D-9154-386A-C54B-262CE3FE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1" y="330201"/>
            <a:ext cx="2559540" cy="1216274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D1FBA-0ABE-94AD-F9F4-187BD27179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972" y="1573826"/>
            <a:ext cx="2559540" cy="724873"/>
          </a:xfrm>
        </p:spPr>
        <p:txBody>
          <a:bodyPr/>
          <a:lstStyle/>
          <a:p>
            <a:r>
              <a:rPr lang="en-NZ" dirty="0"/>
              <a:t>Q4.  When did you last use or engage with each of the following?</a:t>
            </a:r>
          </a:p>
        </p:txBody>
      </p:sp>
      <p:graphicFrame>
        <p:nvGraphicFramePr>
          <p:cNvPr id="15" name="Content Placeholder 10">
            <a:extLst>
              <a:ext uri="{FF2B5EF4-FFF2-40B4-BE49-F238E27FC236}">
                <a16:creationId xmlns:a16="http://schemas.microsoft.com/office/drawing/2014/main" id="{419F39AB-9584-82AB-0537-51A642A054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132145"/>
              </p:ext>
            </p:extLst>
          </p:nvPr>
        </p:nvGraphicFramePr>
        <p:xfrm>
          <a:off x="3292475" y="495299"/>
          <a:ext cx="8738550" cy="5704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4550">
                  <a:extLst>
                    <a:ext uri="{9D8B030D-6E8A-4147-A177-3AD203B41FA5}">
                      <a16:colId xmlns:a16="http://schemas.microsoft.com/office/drawing/2014/main" val="2593358819"/>
                    </a:ext>
                  </a:extLst>
                </a:gridCol>
                <a:gridCol w="5112000">
                  <a:extLst>
                    <a:ext uri="{9D8B030D-6E8A-4147-A177-3AD203B41FA5}">
                      <a16:colId xmlns:a16="http://schemas.microsoft.com/office/drawing/2014/main" val="553853397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243363913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756597503"/>
                    </a:ext>
                  </a:extLst>
                </a:gridCol>
              </a:tblGrid>
              <a:tr h="664254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NET ACTIVE </a:t>
                      </a:r>
                      <a:b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USER</a:t>
                      </a: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WITHIN LAST MONTH</a:t>
                      </a: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743593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Printed magazines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665677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Magazine websites or apps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252668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Printed newspapers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271586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Newspaper websites or apps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8285078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Live or scheduled TV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779470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Streaming/on-demand TV 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483426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Online video 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517100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Social media</a:t>
                      </a: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7856569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Search engines 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194886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Commercial radio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963192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Podcasts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621330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Outdoor advertising 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17584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900" u="none" strike="noStrike" dirty="0">
                          <a:effectLst/>
                        </a:rPr>
                        <a:t>Retail media </a:t>
                      </a:r>
                      <a:endParaRPr lang="en-N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71" marR="5971" marT="597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71%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N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A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142701"/>
                  </a:ext>
                </a:extLst>
              </a:tr>
            </a:tbl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1AEFE65-E9EA-4536-73C5-F1E472DE03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453994"/>
              </p:ext>
            </p:extLst>
          </p:nvPr>
        </p:nvGraphicFramePr>
        <p:xfrm>
          <a:off x="4989444" y="504825"/>
          <a:ext cx="5503932" cy="584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76A2818-009B-FE1A-555B-4836A3864C7A}"/>
              </a:ext>
            </a:extLst>
          </p:cNvPr>
          <p:cNvSpPr txBox="1"/>
          <p:nvPr/>
        </p:nvSpPr>
        <p:spPr>
          <a:xfrm>
            <a:off x="304800" y="6228834"/>
            <a:ext cx="268687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</p:spTree>
    <p:extLst>
      <p:ext uri="{BB962C8B-B14F-4D97-AF65-F5344CB8AC3E}">
        <p14:creationId xmlns:p14="http://schemas.microsoft.com/office/powerpoint/2010/main" val="2969372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62">
            <a:extLst>
              <a:ext uri="{FF2B5EF4-FFF2-40B4-BE49-F238E27FC236}">
                <a16:creationId xmlns:a16="http://schemas.microsoft.com/office/drawing/2014/main" id="{8BDD14A6-F726-C74C-7A6E-C2670DD8A796}"/>
              </a:ext>
            </a:extLst>
          </p:cNvPr>
          <p:cNvSpPr/>
          <p:nvPr/>
        </p:nvSpPr>
        <p:spPr>
          <a:xfrm>
            <a:off x="82828" y="3016759"/>
            <a:ext cx="12026344" cy="248185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81F89F-239C-8FDC-D37B-5EDE7DAE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0" y="207650"/>
            <a:ext cx="11545280" cy="367383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188CD-4747-55E2-B12D-C87F08FAFC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360" y="641022"/>
            <a:ext cx="11545280" cy="356516"/>
          </a:xfrm>
        </p:spPr>
        <p:txBody>
          <a:bodyPr/>
          <a:lstStyle/>
          <a:p>
            <a:r>
              <a:rPr lang="en-NZ" dirty="0"/>
              <a:t>Q5.  Where were you</a:t>
            </a:r>
          </a:p>
        </p:txBody>
      </p:sp>
      <p:sp>
        <p:nvSpPr>
          <p:cNvPr id="224" name="Text Placeholder 223">
            <a:extLst>
              <a:ext uri="{FF2B5EF4-FFF2-40B4-BE49-F238E27FC236}">
                <a16:creationId xmlns:a16="http://schemas.microsoft.com/office/drawing/2014/main" id="{13549A79-F36B-4679-B8C4-A2D80C2171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Home leading the way, small amount of engagement at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Travelling and commuting for radio and outdoor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6F39D9-F1B8-9809-0C3C-C7F76CF14134}"/>
              </a:ext>
            </a:extLst>
          </p:cNvPr>
          <p:cNvSpPr txBox="1"/>
          <p:nvPr/>
        </p:nvSpPr>
        <p:spPr>
          <a:xfrm>
            <a:off x="304799" y="6351945"/>
            <a:ext cx="4192867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45CDD45-E0E6-508D-4160-8E864A0E9609}"/>
              </a:ext>
            </a:extLst>
          </p:cNvPr>
          <p:cNvGrpSpPr/>
          <p:nvPr/>
        </p:nvGrpSpPr>
        <p:grpSpPr>
          <a:xfrm>
            <a:off x="1150669" y="2859789"/>
            <a:ext cx="562124" cy="562124"/>
            <a:chOff x="3478696" y="826243"/>
            <a:chExt cx="562124" cy="56212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4C6E32F-7552-032C-BB0C-0E009B4FD43C}"/>
                </a:ext>
              </a:extLst>
            </p:cNvPr>
            <p:cNvSpPr/>
            <p:nvPr/>
          </p:nvSpPr>
          <p:spPr>
            <a:xfrm>
              <a:off x="347869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18BAC8EA-F447-7EC0-B726-250AB2421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575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6C85FD-26CC-1E18-78F8-CA968DC87103}"/>
              </a:ext>
            </a:extLst>
          </p:cNvPr>
          <p:cNvGrpSpPr/>
          <p:nvPr/>
        </p:nvGrpSpPr>
        <p:grpSpPr>
          <a:xfrm>
            <a:off x="1971781" y="2859789"/>
            <a:ext cx="562124" cy="562124"/>
            <a:chOff x="4088856" y="826243"/>
            <a:chExt cx="562124" cy="562124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9C67106-4889-0C83-FC24-F60696DD8B43}"/>
                </a:ext>
              </a:extLst>
            </p:cNvPr>
            <p:cNvSpPr/>
            <p:nvPr/>
          </p:nvSpPr>
          <p:spPr>
            <a:xfrm>
              <a:off x="40888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93D2E16E-6A60-5908-2451-28059590E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59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1128DE6-AC40-B4C0-1393-A6AAFE41EB86}"/>
              </a:ext>
            </a:extLst>
          </p:cNvPr>
          <p:cNvGrpSpPr/>
          <p:nvPr/>
        </p:nvGrpSpPr>
        <p:grpSpPr>
          <a:xfrm>
            <a:off x="2792767" y="2859789"/>
            <a:ext cx="562124" cy="562124"/>
            <a:chOff x="4831338" y="826243"/>
            <a:chExt cx="562124" cy="56212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3B46BC2F-3EEC-C9B1-A1CE-170EB7FDB3B5}"/>
                </a:ext>
              </a:extLst>
            </p:cNvPr>
            <p:cNvSpPr/>
            <p:nvPr/>
          </p:nvSpPr>
          <p:spPr>
            <a:xfrm>
              <a:off x="483133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BB5033AC-AA00-EA59-B0D8-830E1C4BB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840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933AE96-438D-3D5B-0649-05B4D8B7D6D0}"/>
              </a:ext>
            </a:extLst>
          </p:cNvPr>
          <p:cNvGrpSpPr/>
          <p:nvPr/>
        </p:nvGrpSpPr>
        <p:grpSpPr>
          <a:xfrm>
            <a:off x="3613753" y="2859789"/>
            <a:ext cx="562124" cy="562124"/>
            <a:chOff x="5441498" y="826243"/>
            <a:chExt cx="562124" cy="56212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4AD0F77-D9F0-F252-5EE9-6B5A122958B9}"/>
                </a:ext>
              </a:extLst>
            </p:cNvPr>
            <p:cNvSpPr/>
            <p:nvPr/>
          </p:nvSpPr>
          <p:spPr>
            <a:xfrm>
              <a:off x="544149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45501CE1-88AD-1FC1-505B-DBC0C0D3E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856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4944C87-FAFD-468B-5D8D-9ECAE1F73219}"/>
              </a:ext>
            </a:extLst>
          </p:cNvPr>
          <p:cNvGrpSpPr/>
          <p:nvPr/>
        </p:nvGrpSpPr>
        <p:grpSpPr>
          <a:xfrm>
            <a:off x="4434739" y="2859789"/>
            <a:ext cx="562124" cy="562124"/>
            <a:chOff x="6052748" y="826243"/>
            <a:chExt cx="562124" cy="56212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FF0732FF-E10F-7FF7-0EDE-CF1D976AE9EF}"/>
                </a:ext>
              </a:extLst>
            </p:cNvPr>
            <p:cNvSpPr/>
            <p:nvPr/>
          </p:nvSpPr>
          <p:spPr>
            <a:xfrm>
              <a:off x="605274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CC3235F4-193F-6FE7-AA64-E14AC2BA6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981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F615E66-E8D2-388B-6313-ACF4110833E7}"/>
              </a:ext>
            </a:extLst>
          </p:cNvPr>
          <p:cNvGrpSpPr/>
          <p:nvPr/>
        </p:nvGrpSpPr>
        <p:grpSpPr>
          <a:xfrm>
            <a:off x="6076711" y="2859789"/>
            <a:ext cx="562124" cy="562124"/>
            <a:chOff x="6662908" y="826243"/>
            <a:chExt cx="562124" cy="562124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B5012CE3-DE67-F730-A70B-7FE45F80A9D3}"/>
                </a:ext>
              </a:extLst>
            </p:cNvPr>
            <p:cNvSpPr/>
            <p:nvPr/>
          </p:nvSpPr>
          <p:spPr>
            <a:xfrm>
              <a:off x="666290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DBED3783-C6F8-9452-5236-B3FAB3772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97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1A1B555-3476-A6D0-7586-396F9172303E}"/>
              </a:ext>
            </a:extLst>
          </p:cNvPr>
          <p:cNvGrpSpPr/>
          <p:nvPr/>
        </p:nvGrpSpPr>
        <p:grpSpPr>
          <a:xfrm>
            <a:off x="6897697" y="2859789"/>
            <a:ext cx="562124" cy="562124"/>
            <a:chOff x="7883228" y="826243"/>
            <a:chExt cx="562124" cy="562124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72B610BE-191E-F536-F16E-2FC2A3B3F202}"/>
                </a:ext>
              </a:extLst>
            </p:cNvPr>
            <p:cNvSpPr/>
            <p:nvPr/>
          </p:nvSpPr>
          <p:spPr>
            <a:xfrm>
              <a:off x="788322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D0DF59D0-CD14-FADD-01C6-8C2A9A682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029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EBB8DBE-B0F1-C274-FD8F-8B05AAE28B3F}"/>
              </a:ext>
            </a:extLst>
          </p:cNvPr>
          <p:cNvGrpSpPr/>
          <p:nvPr/>
        </p:nvGrpSpPr>
        <p:grpSpPr>
          <a:xfrm>
            <a:off x="7718683" y="2859789"/>
            <a:ext cx="562124" cy="562124"/>
            <a:chOff x="8556180" y="826243"/>
            <a:chExt cx="562124" cy="562124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F54E9D9-EB2F-8362-E000-88F7F1801120}"/>
                </a:ext>
              </a:extLst>
            </p:cNvPr>
            <p:cNvSpPr/>
            <p:nvPr/>
          </p:nvSpPr>
          <p:spPr>
            <a:xfrm>
              <a:off x="855618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B4194E2D-B943-1DF1-0B45-4ED417E60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324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C0E02F3-A4CF-C600-D1B1-3DD1AB6502EF}"/>
              </a:ext>
            </a:extLst>
          </p:cNvPr>
          <p:cNvGrpSpPr/>
          <p:nvPr/>
        </p:nvGrpSpPr>
        <p:grpSpPr>
          <a:xfrm>
            <a:off x="8539669" y="2859789"/>
            <a:ext cx="562124" cy="562124"/>
            <a:chOff x="9166340" y="826243"/>
            <a:chExt cx="562124" cy="562124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4F23D96B-70B5-1627-5C5B-616F3E343F99}"/>
                </a:ext>
              </a:extLst>
            </p:cNvPr>
            <p:cNvSpPr/>
            <p:nvPr/>
          </p:nvSpPr>
          <p:spPr>
            <a:xfrm>
              <a:off x="916634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093B3884-7DB7-016B-E351-9B43A66B2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340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2198BF6-2B15-F089-B015-2CE74192E464}"/>
              </a:ext>
            </a:extLst>
          </p:cNvPr>
          <p:cNvGrpSpPr/>
          <p:nvPr/>
        </p:nvGrpSpPr>
        <p:grpSpPr>
          <a:xfrm>
            <a:off x="9360655" y="2859789"/>
            <a:ext cx="562124" cy="562124"/>
            <a:chOff x="9840256" y="826243"/>
            <a:chExt cx="562124" cy="562124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6A66CBF4-AEE6-CC70-0858-49C08D97B0E2}"/>
                </a:ext>
              </a:extLst>
            </p:cNvPr>
            <p:cNvSpPr/>
            <p:nvPr/>
          </p:nvSpPr>
          <p:spPr>
            <a:xfrm>
              <a:off x="98402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9A1018C1-5A0E-D48B-6BA3-A13F2BD01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73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F168811-2CBD-2F76-2229-C9B3C31655EE}"/>
              </a:ext>
            </a:extLst>
          </p:cNvPr>
          <p:cNvGrpSpPr/>
          <p:nvPr/>
        </p:nvGrpSpPr>
        <p:grpSpPr>
          <a:xfrm>
            <a:off x="11000017" y="2859789"/>
            <a:ext cx="562124" cy="562124"/>
            <a:chOff x="10450416" y="826243"/>
            <a:chExt cx="562124" cy="562124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58824826-3CBF-18EB-2FEF-D30DDA63ECF5}"/>
                </a:ext>
              </a:extLst>
            </p:cNvPr>
            <p:cNvSpPr/>
            <p:nvPr/>
          </p:nvSpPr>
          <p:spPr>
            <a:xfrm>
              <a:off x="1045041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A807BE09-FC02-05B1-E7F3-05C10C48E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747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C5FB51CD-ADE2-F2C8-5F51-74C71A170985}"/>
              </a:ext>
            </a:extLst>
          </p:cNvPr>
          <p:cNvGrpSpPr/>
          <p:nvPr/>
        </p:nvGrpSpPr>
        <p:grpSpPr>
          <a:xfrm>
            <a:off x="10181641" y="2859789"/>
            <a:ext cx="562124" cy="562124"/>
            <a:chOff x="11049673" y="826603"/>
            <a:chExt cx="562124" cy="562124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FD6B0BCF-E2D5-65D3-2D73-81263A9900AF}"/>
                </a:ext>
              </a:extLst>
            </p:cNvPr>
            <p:cNvSpPr/>
            <p:nvPr/>
          </p:nvSpPr>
          <p:spPr>
            <a:xfrm>
              <a:off x="11049673" y="82660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91C8A27C-9A6B-2E13-89F0-98193B67F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86735" y="963665"/>
              <a:ext cx="288000" cy="2880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9DD377B-210E-09E0-34F6-1341F15682F6}"/>
              </a:ext>
            </a:extLst>
          </p:cNvPr>
          <p:cNvGrpSpPr/>
          <p:nvPr/>
        </p:nvGrpSpPr>
        <p:grpSpPr>
          <a:xfrm>
            <a:off x="5255725" y="2859789"/>
            <a:ext cx="562124" cy="562124"/>
            <a:chOff x="5282342" y="2273379"/>
            <a:chExt cx="562124" cy="56212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D6D22A4-898E-BE4A-2F71-51FE6C1FDCB5}"/>
                </a:ext>
              </a:extLst>
            </p:cNvPr>
            <p:cNvSpPr/>
            <p:nvPr/>
          </p:nvSpPr>
          <p:spPr>
            <a:xfrm>
              <a:off x="5282342" y="2273379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A366F8B0-E86A-89AE-1FEB-6C6E6ED77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9404" y="2410441"/>
              <a:ext cx="288000" cy="288000"/>
            </a:xfrm>
            <a:prstGeom prst="rect">
              <a:avLst/>
            </a:prstGeom>
          </p:spPr>
        </p:pic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F2D0BF36-9FF8-4FA0-C6A3-57A5F8060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869573"/>
              </p:ext>
            </p:extLst>
          </p:nvPr>
        </p:nvGraphicFramePr>
        <p:xfrm>
          <a:off x="79513" y="3551684"/>
          <a:ext cx="12026344" cy="2700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1719">
                  <a:extLst>
                    <a:ext uri="{9D8B030D-6E8A-4147-A177-3AD203B41FA5}">
                      <a16:colId xmlns:a16="http://schemas.microsoft.com/office/drawing/2014/main" val="367485933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0667317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40053838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680895310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440953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476735205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15630951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6865272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795703678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81104528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5662555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95130291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7690045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164320550"/>
                    </a:ext>
                  </a:extLst>
                </a:gridCol>
              </a:tblGrid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At home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94606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At work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963377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Travelling/commuting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950752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Public place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434695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In a shop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934725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Outdoors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742432"/>
                  </a:ext>
                </a:extLst>
              </a:tr>
              <a:tr h="31366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800" u="none" strike="noStrike" dirty="0">
                          <a:effectLst/>
                        </a:rPr>
                        <a:t>Somewhere else</a:t>
                      </a:r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89749"/>
                  </a:ext>
                </a:extLst>
              </a:tr>
              <a:tr h="285685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222538"/>
                  </a:ext>
                </a:extLst>
              </a:tr>
              <a:tr h="218661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Base:  n=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362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350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597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37195"/>
                  </a:ext>
                </a:extLst>
              </a:tr>
            </a:tbl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4F97A2C0-CB72-EAFA-A384-665F2BAE39FB}"/>
              </a:ext>
            </a:extLst>
          </p:cNvPr>
          <p:cNvSpPr txBox="1"/>
          <p:nvPr/>
        </p:nvSpPr>
        <p:spPr>
          <a:xfrm>
            <a:off x="1009324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Magazines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80E8C2A-CC25-FB4A-5314-10BA4A9F7C06}"/>
              </a:ext>
            </a:extLst>
          </p:cNvPr>
          <p:cNvSpPr txBox="1"/>
          <p:nvPr/>
        </p:nvSpPr>
        <p:spPr>
          <a:xfrm>
            <a:off x="1830103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Magazine websites or apps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85A49A3-BA93-6D32-7CC0-1B076CDB7BD3}"/>
              </a:ext>
            </a:extLst>
          </p:cNvPr>
          <p:cNvSpPr txBox="1"/>
          <p:nvPr/>
        </p:nvSpPr>
        <p:spPr>
          <a:xfrm>
            <a:off x="2650882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newspapers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892AAF3-1701-5ED4-B73E-0F68400BD3A9}"/>
              </a:ext>
            </a:extLst>
          </p:cNvPr>
          <p:cNvSpPr txBox="1"/>
          <p:nvPr/>
        </p:nvSpPr>
        <p:spPr>
          <a:xfrm>
            <a:off x="3471661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Newspaper websites or apps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70B9946-8F00-64BC-83C2-1AA3EDDD1800}"/>
              </a:ext>
            </a:extLst>
          </p:cNvPr>
          <p:cNvSpPr txBox="1"/>
          <p:nvPr/>
        </p:nvSpPr>
        <p:spPr>
          <a:xfrm>
            <a:off x="4292440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Live or scheduled TV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FFE7CD5E-C64F-5248-991C-D1F8969FD64E}"/>
              </a:ext>
            </a:extLst>
          </p:cNvPr>
          <p:cNvSpPr txBox="1"/>
          <p:nvPr/>
        </p:nvSpPr>
        <p:spPr>
          <a:xfrm>
            <a:off x="5933998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Online</a:t>
            </a:r>
            <a:br>
              <a:rPr lang="en-NZ" sz="800" dirty="0"/>
            </a:br>
            <a:r>
              <a:rPr lang="en-NZ" sz="800" dirty="0"/>
              <a:t>video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C835C8C-F1DE-C1D4-7204-B7F87F1DF36E}"/>
              </a:ext>
            </a:extLst>
          </p:cNvPr>
          <p:cNvSpPr txBox="1"/>
          <p:nvPr/>
        </p:nvSpPr>
        <p:spPr>
          <a:xfrm>
            <a:off x="6754777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Social </a:t>
            </a:r>
            <a:br>
              <a:rPr lang="en-NZ" sz="800" dirty="0"/>
            </a:br>
            <a:r>
              <a:rPr lang="en-NZ" sz="800" dirty="0"/>
              <a:t>media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29B5A6C-B3B4-1BAA-2A20-EBB84443CF55}"/>
              </a:ext>
            </a:extLst>
          </p:cNvPr>
          <p:cNvSpPr txBox="1"/>
          <p:nvPr/>
        </p:nvSpPr>
        <p:spPr>
          <a:xfrm>
            <a:off x="7575556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Search </a:t>
            </a:r>
            <a:br>
              <a:rPr lang="en-NZ" sz="800" dirty="0"/>
            </a:br>
            <a:r>
              <a:rPr lang="en-NZ" sz="800" dirty="0"/>
              <a:t>engines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BB516AE-8E66-5203-4254-3138370954BC}"/>
              </a:ext>
            </a:extLst>
          </p:cNvPr>
          <p:cNvSpPr txBox="1"/>
          <p:nvPr/>
        </p:nvSpPr>
        <p:spPr>
          <a:xfrm>
            <a:off x="8396335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Commercial radio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EE47C30C-FC7F-4C6D-CA1D-7D3FD3B44CB7}"/>
              </a:ext>
            </a:extLst>
          </p:cNvPr>
          <p:cNvSpPr txBox="1"/>
          <p:nvPr/>
        </p:nvSpPr>
        <p:spPr>
          <a:xfrm>
            <a:off x="9217114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Podcasts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8F73FBC-560A-9160-D666-3A732760D872}"/>
              </a:ext>
            </a:extLst>
          </p:cNvPr>
          <p:cNvSpPr txBox="1"/>
          <p:nvPr/>
        </p:nvSpPr>
        <p:spPr>
          <a:xfrm>
            <a:off x="10037893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Outdoor advertising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0A60D7F-6E84-4ABF-0689-676014607F9B}"/>
              </a:ext>
            </a:extLst>
          </p:cNvPr>
          <p:cNvSpPr txBox="1"/>
          <p:nvPr/>
        </p:nvSpPr>
        <p:spPr>
          <a:xfrm>
            <a:off x="10858672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Retail media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D3544109-7B86-ED83-DFFF-FE73ABAB7ED2}"/>
              </a:ext>
            </a:extLst>
          </p:cNvPr>
          <p:cNvSpPr txBox="1"/>
          <p:nvPr/>
        </p:nvSpPr>
        <p:spPr>
          <a:xfrm>
            <a:off x="5113219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Streaming/</a:t>
            </a:r>
            <a:br>
              <a:rPr lang="en-NZ" sz="800" dirty="0"/>
            </a:br>
            <a:r>
              <a:rPr lang="en-NZ" sz="800" dirty="0"/>
              <a:t>on-demand TV</a:t>
            </a:r>
          </a:p>
        </p:txBody>
      </p:sp>
      <p:graphicFrame>
        <p:nvGraphicFramePr>
          <p:cNvPr id="167" name="Chart 166">
            <a:extLst>
              <a:ext uri="{FF2B5EF4-FFF2-40B4-BE49-F238E27FC236}">
                <a16:creationId xmlns:a16="http://schemas.microsoft.com/office/drawing/2014/main" id="{867A0696-0832-A4C1-202D-A7E53F0DA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2218916"/>
              </p:ext>
            </p:extLst>
          </p:nvPr>
        </p:nvGraphicFramePr>
        <p:xfrm>
          <a:off x="127714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00" name="Chart 199">
            <a:extLst>
              <a:ext uri="{FF2B5EF4-FFF2-40B4-BE49-F238E27FC236}">
                <a16:creationId xmlns:a16="http://schemas.microsoft.com/office/drawing/2014/main" id="{9E8D7690-53D0-9D3E-46DD-8FD1EAC2F0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127899"/>
              </p:ext>
            </p:extLst>
          </p:nvPr>
        </p:nvGraphicFramePr>
        <p:xfrm>
          <a:off x="209796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201" name="Chart 200">
            <a:extLst>
              <a:ext uri="{FF2B5EF4-FFF2-40B4-BE49-F238E27FC236}">
                <a16:creationId xmlns:a16="http://schemas.microsoft.com/office/drawing/2014/main" id="{90231BC6-E7B1-7554-8372-0699C9BB76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857145"/>
              </p:ext>
            </p:extLst>
          </p:nvPr>
        </p:nvGraphicFramePr>
        <p:xfrm>
          <a:off x="291877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202" name="Chart 201">
            <a:extLst>
              <a:ext uri="{FF2B5EF4-FFF2-40B4-BE49-F238E27FC236}">
                <a16:creationId xmlns:a16="http://schemas.microsoft.com/office/drawing/2014/main" id="{7961258A-A538-8038-7C71-7A540EF773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840277"/>
              </p:ext>
            </p:extLst>
          </p:nvPr>
        </p:nvGraphicFramePr>
        <p:xfrm>
          <a:off x="373959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203" name="Chart 202">
            <a:extLst>
              <a:ext uri="{FF2B5EF4-FFF2-40B4-BE49-F238E27FC236}">
                <a16:creationId xmlns:a16="http://schemas.microsoft.com/office/drawing/2014/main" id="{74E90C75-CD07-E84E-0E91-0AEC37C5FD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160973"/>
              </p:ext>
            </p:extLst>
          </p:nvPr>
        </p:nvGraphicFramePr>
        <p:xfrm>
          <a:off x="456040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204" name="Chart 203">
            <a:extLst>
              <a:ext uri="{FF2B5EF4-FFF2-40B4-BE49-F238E27FC236}">
                <a16:creationId xmlns:a16="http://schemas.microsoft.com/office/drawing/2014/main" id="{1F2FF40D-C2B0-A2CF-8ECD-B3ED755022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480522"/>
              </p:ext>
            </p:extLst>
          </p:nvPr>
        </p:nvGraphicFramePr>
        <p:xfrm>
          <a:off x="538122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205" name="Chart 204">
            <a:extLst>
              <a:ext uri="{FF2B5EF4-FFF2-40B4-BE49-F238E27FC236}">
                <a16:creationId xmlns:a16="http://schemas.microsoft.com/office/drawing/2014/main" id="{5885B2A5-48D5-5FFE-3BC7-D0BFD6952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1546895"/>
              </p:ext>
            </p:extLst>
          </p:nvPr>
        </p:nvGraphicFramePr>
        <p:xfrm>
          <a:off x="620203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206" name="Chart 205">
            <a:extLst>
              <a:ext uri="{FF2B5EF4-FFF2-40B4-BE49-F238E27FC236}">
                <a16:creationId xmlns:a16="http://schemas.microsoft.com/office/drawing/2014/main" id="{1ABC2C4F-32D4-086E-3AA8-2C9613D1C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461428"/>
              </p:ext>
            </p:extLst>
          </p:nvPr>
        </p:nvGraphicFramePr>
        <p:xfrm>
          <a:off x="702285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207" name="Chart 206">
            <a:extLst>
              <a:ext uri="{FF2B5EF4-FFF2-40B4-BE49-F238E27FC236}">
                <a16:creationId xmlns:a16="http://schemas.microsoft.com/office/drawing/2014/main" id="{F3C7FE61-3513-04A4-78B6-CB5BA33115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7880177"/>
              </p:ext>
            </p:extLst>
          </p:nvPr>
        </p:nvGraphicFramePr>
        <p:xfrm>
          <a:off x="784366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208" name="Chart 207">
            <a:extLst>
              <a:ext uri="{FF2B5EF4-FFF2-40B4-BE49-F238E27FC236}">
                <a16:creationId xmlns:a16="http://schemas.microsoft.com/office/drawing/2014/main" id="{8720DA4D-5D8F-5AB6-8797-C255F49974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216409"/>
              </p:ext>
            </p:extLst>
          </p:nvPr>
        </p:nvGraphicFramePr>
        <p:xfrm>
          <a:off x="866448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209" name="Chart 208">
            <a:extLst>
              <a:ext uri="{FF2B5EF4-FFF2-40B4-BE49-F238E27FC236}">
                <a16:creationId xmlns:a16="http://schemas.microsoft.com/office/drawing/2014/main" id="{FB4118BB-8C81-57BB-FE87-02739FFCD3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273283"/>
              </p:ext>
            </p:extLst>
          </p:nvPr>
        </p:nvGraphicFramePr>
        <p:xfrm>
          <a:off x="948529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210" name="Chart 209">
            <a:extLst>
              <a:ext uri="{FF2B5EF4-FFF2-40B4-BE49-F238E27FC236}">
                <a16:creationId xmlns:a16="http://schemas.microsoft.com/office/drawing/2014/main" id="{B9CC81E4-B565-96EB-A981-314B2E535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7152314"/>
              </p:ext>
            </p:extLst>
          </p:nvPr>
        </p:nvGraphicFramePr>
        <p:xfrm>
          <a:off x="1030611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211" name="Chart 210">
            <a:extLst>
              <a:ext uri="{FF2B5EF4-FFF2-40B4-BE49-F238E27FC236}">
                <a16:creationId xmlns:a16="http://schemas.microsoft.com/office/drawing/2014/main" id="{5D74CD92-A964-053D-899D-5C76D36EA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515454"/>
              </p:ext>
            </p:extLst>
          </p:nvPr>
        </p:nvGraphicFramePr>
        <p:xfrm>
          <a:off x="11126928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</p:spTree>
    <p:extLst>
      <p:ext uri="{BB962C8B-B14F-4D97-AF65-F5344CB8AC3E}">
        <p14:creationId xmlns:p14="http://schemas.microsoft.com/office/powerpoint/2010/main" val="856808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A410D-D18C-A4A7-20B6-53F6AFB55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62">
            <a:extLst>
              <a:ext uri="{FF2B5EF4-FFF2-40B4-BE49-F238E27FC236}">
                <a16:creationId xmlns:a16="http://schemas.microsoft.com/office/drawing/2014/main" id="{AD8813D4-638C-9D1E-9D1B-500E0204609B}"/>
              </a:ext>
            </a:extLst>
          </p:cNvPr>
          <p:cNvSpPr/>
          <p:nvPr/>
        </p:nvSpPr>
        <p:spPr>
          <a:xfrm>
            <a:off x="82828" y="3016759"/>
            <a:ext cx="12026344" cy="248185"/>
          </a:xfrm>
          <a:prstGeom prst="rect">
            <a:avLst/>
          </a:prstGeom>
          <a:solidFill>
            <a:srgbClr val="EAE8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E826C4-4DC2-8CEC-E81E-60A6DEFE5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60" y="207650"/>
            <a:ext cx="11545280" cy="367383"/>
          </a:xfrm>
        </p:spPr>
        <p:txBody>
          <a:bodyPr/>
          <a:lstStyle/>
          <a:p>
            <a:r>
              <a:rPr lang="en-NZ" dirty="0"/>
              <a:t>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0770B-2A9B-7F00-7A84-2F448A1F2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360" y="641022"/>
            <a:ext cx="11545280" cy="356516"/>
          </a:xfrm>
        </p:spPr>
        <p:txBody>
          <a:bodyPr/>
          <a:lstStyle/>
          <a:p>
            <a:r>
              <a:rPr lang="en-NZ" dirty="0"/>
              <a:t>Q6.  What were you mainly doing?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4F3D23-5F89-F90A-0407-78A5BB5E9F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Magazines – print and digital - mainly for relaxing and passing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9CD66F-0431-5C94-D677-6AAF310D7C14}"/>
              </a:ext>
            </a:extLst>
          </p:cNvPr>
          <p:cNvSpPr txBox="1"/>
          <p:nvPr/>
        </p:nvSpPr>
        <p:spPr>
          <a:xfrm>
            <a:off x="304799" y="6351945"/>
            <a:ext cx="4192867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NZ" sz="800" dirty="0"/>
              <a:t>Base:  Total Sample (1037)</a:t>
            </a:r>
          </a:p>
          <a:p>
            <a:r>
              <a:rPr lang="en-NZ" sz="800" dirty="0">
                <a:solidFill>
                  <a:srgbClr val="3333FF"/>
                </a:solidFill>
              </a:rPr>
              <a:t>Txt</a:t>
            </a:r>
            <a:r>
              <a:rPr lang="en-NZ" sz="800" dirty="0"/>
              <a:t>; </a:t>
            </a:r>
            <a:r>
              <a:rPr lang="en-NZ" sz="800" dirty="0">
                <a:solidFill>
                  <a:srgbClr val="F7353A"/>
                </a:solidFill>
              </a:rPr>
              <a:t>Txt</a:t>
            </a:r>
            <a:r>
              <a:rPr lang="en-NZ" sz="800" dirty="0"/>
              <a:t> = Significantly higher / lower @95% confidence level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00EA270-A943-A02C-0846-F57850A43539}"/>
              </a:ext>
            </a:extLst>
          </p:cNvPr>
          <p:cNvGrpSpPr/>
          <p:nvPr/>
        </p:nvGrpSpPr>
        <p:grpSpPr>
          <a:xfrm>
            <a:off x="1150669" y="2859789"/>
            <a:ext cx="562124" cy="562124"/>
            <a:chOff x="3478696" y="826243"/>
            <a:chExt cx="562124" cy="56212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45AFA7CB-B3CF-5751-7A4C-D3DD993D63EF}"/>
                </a:ext>
              </a:extLst>
            </p:cNvPr>
            <p:cNvSpPr/>
            <p:nvPr/>
          </p:nvSpPr>
          <p:spPr>
            <a:xfrm>
              <a:off x="347869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E4473DC4-2B78-16EE-18A9-51187EC5A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575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11BE37E-0F85-F38F-9709-875C90024E97}"/>
              </a:ext>
            </a:extLst>
          </p:cNvPr>
          <p:cNvGrpSpPr/>
          <p:nvPr/>
        </p:nvGrpSpPr>
        <p:grpSpPr>
          <a:xfrm>
            <a:off x="1971781" y="2859789"/>
            <a:ext cx="562124" cy="562124"/>
            <a:chOff x="4088856" y="826243"/>
            <a:chExt cx="562124" cy="562124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2516255-2B35-9FB7-4287-CB7131D44D3A}"/>
                </a:ext>
              </a:extLst>
            </p:cNvPr>
            <p:cNvSpPr/>
            <p:nvPr/>
          </p:nvSpPr>
          <p:spPr>
            <a:xfrm>
              <a:off x="40888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DDA352BB-84BA-EFDF-F721-387935D42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59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D32D37B-1EDF-8663-EF33-236B188F4BDC}"/>
              </a:ext>
            </a:extLst>
          </p:cNvPr>
          <p:cNvGrpSpPr/>
          <p:nvPr/>
        </p:nvGrpSpPr>
        <p:grpSpPr>
          <a:xfrm>
            <a:off x="2792767" y="2859789"/>
            <a:ext cx="562124" cy="562124"/>
            <a:chOff x="4831338" y="826243"/>
            <a:chExt cx="562124" cy="56212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61EAA71-F9AE-7BA8-3999-14C3F9CC3E18}"/>
                </a:ext>
              </a:extLst>
            </p:cNvPr>
            <p:cNvSpPr/>
            <p:nvPr/>
          </p:nvSpPr>
          <p:spPr>
            <a:xfrm>
              <a:off x="483133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240B3784-A3A6-2A39-D7E3-FA3C6E504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840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8A55BAE-B37E-A668-96A4-0B53CCA95510}"/>
              </a:ext>
            </a:extLst>
          </p:cNvPr>
          <p:cNvGrpSpPr/>
          <p:nvPr/>
        </p:nvGrpSpPr>
        <p:grpSpPr>
          <a:xfrm>
            <a:off x="3613753" y="2859789"/>
            <a:ext cx="562124" cy="562124"/>
            <a:chOff x="5441498" y="826243"/>
            <a:chExt cx="562124" cy="56212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2A0D95F-6807-9871-9C26-C31F38832353}"/>
                </a:ext>
              </a:extLst>
            </p:cNvPr>
            <p:cNvSpPr/>
            <p:nvPr/>
          </p:nvSpPr>
          <p:spPr>
            <a:xfrm>
              <a:off x="544149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3B270B3-BDC8-1BD2-4EB2-C241D68DE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856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5BB9524-0158-D73D-2830-7518284E30BD}"/>
              </a:ext>
            </a:extLst>
          </p:cNvPr>
          <p:cNvGrpSpPr/>
          <p:nvPr/>
        </p:nvGrpSpPr>
        <p:grpSpPr>
          <a:xfrm>
            <a:off x="4434739" y="2859789"/>
            <a:ext cx="562124" cy="562124"/>
            <a:chOff x="6052748" y="826243"/>
            <a:chExt cx="562124" cy="56212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ACDFAB2-A015-1A92-37D1-E297C3108AED}"/>
                </a:ext>
              </a:extLst>
            </p:cNvPr>
            <p:cNvSpPr/>
            <p:nvPr/>
          </p:nvSpPr>
          <p:spPr>
            <a:xfrm>
              <a:off x="605274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E5179090-301E-D989-3F7B-22AF826F0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981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F630BCB-7D5A-EA47-535D-47A2C48BDECA}"/>
              </a:ext>
            </a:extLst>
          </p:cNvPr>
          <p:cNvGrpSpPr/>
          <p:nvPr/>
        </p:nvGrpSpPr>
        <p:grpSpPr>
          <a:xfrm>
            <a:off x="6076711" y="2859789"/>
            <a:ext cx="562124" cy="562124"/>
            <a:chOff x="6662908" y="826243"/>
            <a:chExt cx="562124" cy="562124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2B39C76E-A8DC-8D88-2024-A02D6B3B7FAE}"/>
                </a:ext>
              </a:extLst>
            </p:cNvPr>
            <p:cNvSpPr/>
            <p:nvPr/>
          </p:nvSpPr>
          <p:spPr>
            <a:xfrm>
              <a:off x="666290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6F60C02E-60C8-E1AA-D2D5-E974DF38F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97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6247D9D-E774-3960-AD36-AC6EEEA280B3}"/>
              </a:ext>
            </a:extLst>
          </p:cNvPr>
          <p:cNvGrpSpPr/>
          <p:nvPr/>
        </p:nvGrpSpPr>
        <p:grpSpPr>
          <a:xfrm>
            <a:off x="6897697" y="2859789"/>
            <a:ext cx="562124" cy="562124"/>
            <a:chOff x="7883228" y="826243"/>
            <a:chExt cx="562124" cy="562124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2432E1D-0581-C48A-B79A-64A260FA1026}"/>
                </a:ext>
              </a:extLst>
            </p:cNvPr>
            <p:cNvSpPr/>
            <p:nvPr/>
          </p:nvSpPr>
          <p:spPr>
            <a:xfrm>
              <a:off x="7883228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E850B039-71D9-2412-4386-F07FCBDA5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0290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3B53C35-F7FB-D7D5-0859-97BFB752E1D3}"/>
              </a:ext>
            </a:extLst>
          </p:cNvPr>
          <p:cNvGrpSpPr/>
          <p:nvPr/>
        </p:nvGrpSpPr>
        <p:grpSpPr>
          <a:xfrm>
            <a:off x="7718683" y="2859789"/>
            <a:ext cx="562124" cy="562124"/>
            <a:chOff x="8556180" y="826243"/>
            <a:chExt cx="562124" cy="562124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B1C409E-6E4C-7F69-2131-13260E7066F5}"/>
                </a:ext>
              </a:extLst>
            </p:cNvPr>
            <p:cNvSpPr/>
            <p:nvPr/>
          </p:nvSpPr>
          <p:spPr>
            <a:xfrm>
              <a:off x="855618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BF777BFD-AA52-DEF1-4255-F237E29BC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324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0D21877-0516-84CA-A990-DA0A83AB12A4}"/>
              </a:ext>
            </a:extLst>
          </p:cNvPr>
          <p:cNvGrpSpPr/>
          <p:nvPr/>
        </p:nvGrpSpPr>
        <p:grpSpPr>
          <a:xfrm>
            <a:off x="8539669" y="2859789"/>
            <a:ext cx="562124" cy="562124"/>
            <a:chOff x="9166340" y="826243"/>
            <a:chExt cx="562124" cy="562124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6BF30C76-6C41-21AA-5059-D2EC8A35088B}"/>
                </a:ext>
              </a:extLst>
            </p:cNvPr>
            <p:cNvSpPr/>
            <p:nvPr/>
          </p:nvSpPr>
          <p:spPr>
            <a:xfrm>
              <a:off x="9166340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EB3ABF04-3316-E239-7707-84FC52B25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3402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1CA86E04-79D9-BA6F-695D-20B79186F524}"/>
              </a:ext>
            </a:extLst>
          </p:cNvPr>
          <p:cNvGrpSpPr/>
          <p:nvPr/>
        </p:nvGrpSpPr>
        <p:grpSpPr>
          <a:xfrm>
            <a:off x="9360655" y="2859789"/>
            <a:ext cx="562124" cy="562124"/>
            <a:chOff x="9840256" y="826243"/>
            <a:chExt cx="562124" cy="562124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F4B1939D-327D-4657-B75D-ED221D81D762}"/>
                </a:ext>
              </a:extLst>
            </p:cNvPr>
            <p:cNvSpPr/>
            <p:nvPr/>
          </p:nvSpPr>
          <p:spPr>
            <a:xfrm>
              <a:off x="984025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1D53707B-4930-DD2B-67D3-61AB01B8B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731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3EBE6EA-5DB1-74AD-7EBC-0F9A89DB6B0C}"/>
              </a:ext>
            </a:extLst>
          </p:cNvPr>
          <p:cNvGrpSpPr/>
          <p:nvPr/>
        </p:nvGrpSpPr>
        <p:grpSpPr>
          <a:xfrm>
            <a:off x="11000017" y="2859789"/>
            <a:ext cx="562124" cy="562124"/>
            <a:chOff x="10450416" y="826243"/>
            <a:chExt cx="562124" cy="562124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2E2594D7-EB13-B583-DFB2-F5E5A4A3330B}"/>
                </a:ext>
              </a:extLst>
            </p:cNvPr>
            <p:cNvSpPr/>
            <p:nvPr/>
          </p:nvSpPr>
          <p:spPr>
            <a:xfrm>
              <a:off x="10450416" y="82624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8FB9F45C-19F8-C600-FC8D-75A05D351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87478" y="963305"/>
              <a:ext cx="288000" cy="288000"/>
            </a:xfrm>
            <a:prstGeom prst="rect">
              <a:avLst/>
            </a:prstGeom>
          </p:spPr>
        </p:pic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9D05AD81-3D63-0720-8C08-8EFF2E146771}"/>
              </a:ext>
            </a:extLst>
          </p:cNvPr>
          <p:cNvGrpSpPr/>
          <p:nvPr/>
        </p:nvGrpSpPr>
        <p:grpSpPr>
          <a:xfrm>
            <a:off x="10181641" y="2859789"/>
            <a:ext cx="562124" cy="562124"/>
            <a:chOff x="11049673" y="826603"/>
            <a:chExt cx="562124" cy="562124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9C9B947-66B0-A39B-D68F-61BAF1B39AD6}"/>
                </a:ext>
              </a:extLst>
            </p:cNvPr>
            <p:cNvSpPr/>
            <p:nvPr/>
          </p:nvSpPr>
          <p:spPr>
            <a:xfrm>
              <a:off x="11049673" y="826603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2557DE95-2C2E-51F2-F619-278C68E1B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86735" y="963665"/>
              <a:ext cx="288000" cy="2880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7BDD5D1-BA6F-9400-09A1-6862E179DE63}"/>
              </a:ext>
            </a:extLst>
          </p:cNvPr>
          <p:cNvGrpSpPr/>
          <p:nvPr/>
        </p:nvGrpSpPr>
        <p:grpSpPr>
          <a:xfrm>
            <a:off x="5255725" y="2859789"/>
            <a:ext cx="562124" cy="562124"/>
            <a:chOff x="5282342" y="2273379"/>
            <a:chExt cx="562124" cy="56212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5B3AB7F-66EF-5197-FEEC-70C26C5034D1}"/>
                </a:ext>
              </a:extLst>
            </p:cNvPr>
            <p:cNvSpPr/>
            <p:nvPr/>
          </p:nvSpPr>
          <p:spPr>
            <a:xfrm>
              <a:off x="5282342" y="2273379"/>
              <a:ext cx="562124" cy="56212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7C4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862D81F6-3E91-9615-4ABB-E23E314B6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9404" y="2410441"/>
              <a:ext cx="288000" cy="288000"/>
            </a:xfrm>
            <a:prstGeom prst="rect">
              <a:avLst/>
            </a:prstGeom>
          </p:spPr>
        </p:pic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35B7AE53-4A17-5185-A78E-F4DF99C21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28928"/>
              </p:ext>
            </p:extLst>
          </p:nvPr>
        </p:nvGraphicFramePr>
        <p:xfrm>
          <a:off x="79513" y="3551684"/>
          <a:ext cx="12026344" cy="2703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1719">
                  <a:extLst>
                    <a:ext uri="{9D8B030D-6E8A-4147-A177-3AD203B41FA5}">
                      <a16:colId xmlns:a16="http://schemas.microsoft.com/office/drawing/2014/main" val="367485933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0667317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40053838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680895310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4409534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476735205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615630951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6865272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3795703678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81104528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1056625552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951302919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769004534"/>
                    </a:ext>
                  </a:extLst>
                </a:gridCol>
                <a:gridCol w="821125">
                  <a:extLst>
                    <a:ext uri="{9D8B030D-6E8A-4147-A177-3AD203B41FA5}">
                      <a16:colId xmlns:a16="http://schemas.microsoft.com/office/drawing/2014/main" val="2164320550"/>
                    </a:ext>
                  </a:extLst>
                </a:gridCol>
              </a:tblGrid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Relaxing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94606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Looking for information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963377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Being entertained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95075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Keeping up to date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434695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Passing time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934725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Researching something to buy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742432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Connecting with others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89749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Background use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480231"/>
                  </a:ext>
                </a:extLst>
              </a:tr>
              <a:tr h="244800"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buNone/>
                      </a:pPr>
                      <a:r>
                        <a:rPr lang="en-NZ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(please specify)</a:t>
                      </a: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756622"/>
                  </a:ext>
                </a:extLst>
              </a:tr>
              <a:tr h="281889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222538"/>
                  </a:ext>
                </a:extLst>
              </a:tr>
              <a:tr h="218661">
                <a:tc>
                  <a:txBody>
                    <a:bodyPr/>
                    <a:lstStyle/>
                    <a:p>
                      <a:pPr marL="36000"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Base:  n=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362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358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350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481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597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349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NZ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355</a:t>
                      </a:r>
                      <a:endParaRPr lang="en-NZ" sz="7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40" marR="7840" marT="78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37195"/>
                  </a:ext>
                </a:extLst>
              </a:tr>
            </a:tbl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E99C222B-16F9-4B98-CD01-5F253F30BCEB}"/>
              </a:ext>
            </a:extLst>
          </p:cNvPr>
          <p:cNvSpPr txBox="1"/>
          <p:nvPr/>
        </p:nvSpPr>
        <p:spPr>
          <a:xfrm>
            <a:off x="1009324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Magazines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1CF02E4-55BE-26F1-AF7E-4D29E947DA7D}"/>
              </a:ext>
            </a:extLst>
          </p:cNvPr>
          <p:cNvSpPr txBox="1"/>
          <p:nvPr/>
        </p:nvSpPr>
        <p:spPr>
          <a:xfrm>
            <a:off x="1830103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Magazine websites or apps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512DDB5-9831-E3BC-D14C-DF1CD341188A}"/>
              </a:ext>
            </a:extLst>
          </p:cNvPr>
          <p:cNvSpPr txBox="1"/>
          <p:nvPr/>
        </p:nvSpPr>
        <p:spPr>
          <a:xfrm>
            <a:off x="2650882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Printed newspapers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1AED763-C40A-2D49-E642-DD7D8BC90AB3}"/>
              </a:ext>
            </a:extLst>
          </p:cNvPr>
          <p:cNvSpPr txBox="1"/>
          <p:nvPr/>
        </p:nvSpPr>
        <p:spPr>
          <a:xfrm>
            <a:off x="3471661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Newspaper websites or apps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7BE543D-CC03-E636-7591-3F80BC8190BB}"/>
              </a:ext>
            </a:extLst>
          </p:cNvPr>
          <p:cNvSpPr txBox="1"/>
          <p:nvPr/>
        </p:nvSpPr>
        <p:spPr>
          <a:xfrm>
            <a:off x="4292440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Live or scheduled TV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2B09659-EE05-F730-833B-78578C589C96}"/>
              </a:ext>
            </a:extLst>
          </p:cNvPr>
          <p:cNvSpPr txBox="1"/>
          <p:nvPr/>
        </p:nvSpPr>
        <p:spPr>
          <a:xfrm>
            <a:off x="5933998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Online</a:t>
            </a:r>
            <a:br>
              <a:rPr lang="en-NZ" sz="800" dirty="0"/>
            </a:br>
            <a:r>
              <a:rPr lang="en-NZ" sz="800" dirty="0"/>
              <a:t>video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1A1CE34-438F-CCB5-1652-FE6E4A6A5584}"/>
              </a:ext>
            </a:extLst>
          </p:cNvPr>
          <p:cNvSpPr txBox="1"/>
          <p:nvPr/>
        </p:nvSpPr>
        <p:spPr>
          <a:xfrm>
            <a:off x="6754777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Social </a:t>
            </a:r>
            <a:br>
              <a:rPr lang="en-NZ" sz="800" dirty="0"/>
            </a:br>
            <a:r>
              <a:rPr lang="en-NZ" sz="800" dirty="0"/>
              <a:t>media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77E5BF6-C04C-8884-8970-239A9C9EB7FF}"/>
              </a:ext>
            </a:extLst>
          </p:cNvPr>
          <p:cNvSpPr txBox="1"/>
          <p:nvPr/>
        </p:nvSpPr>
        <p:spPr>
          <a:xfrm>
            <a:off x="7575556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Search </a:t>
            </a:r>
            <a:br>
              <a:rPr lang="en-NZ" sz="800" dirty="0"/>
            </a:br>
            <a:r>
              <a:rPr lang="en-NZ" sz="800" dirty="0"/>
              <a:t>engines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91FBB19-FE12-25AA-52EA-2D17551F2DB5}"/>
              </a:ext>
            </a:extLst>
          </p:cNvPr>
          <p:cNvSpPr txBox="1"/>
          <p:nvPr/>
        </p:nvSpPr>
        <p:spPr>
          <a:xfrm>
            <a:off x="8396335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Commercial radio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18C0D69-10E4-D835-4F49-7A0FC571C234}"/>
              </a:ext>
            </a:extLst>
          </p:cNvPr>
          <p:cNvSpPr txBox="1"/>
          <p:nvPr/>
        </p:nvSpPr>
        <p:spPr>
          <a:xfrm>
            <a:off x="9217114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Podcasts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E83C540-72AE-0696-1672-340A037E47F3}"/>
              </a:ext>
            </a:extLst>
          </p:cNvPr>
          <p:cNvSpPr txBox="1"/>
          <p:nvPr/>
        </p:nvSpPr>
        <p:spPr>
          <a:xfrm>
            <a:off x="10037893" y="2303076"/>
            <a:ext cx="84481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Outdoor advertising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82E9D48-4673-BE6A-E64C-9A3905DAA949}"/>
              </a:ext>
            </a:extLst>
          </p:cNvPr>
          <p:cNvSpPr txBox="1"/>
          <p:nvPr/>
        </p:nvSpPr>
        <p:spPr>
          <a:xfrm>
            <a:off x="10858672" y="2303076"/>
            <a:ext cx="844814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Retail media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929F16EB-4319-01ED-A1D8-8539F82285EF}"/>
              </a:ext>
            </a:extLst>
          </p:cNvPr>
          <p:cNvSpPr txBox="1"/>
          <p:nvPr/>
        </p:nvSpPr>
        <p:spPr>
          <a:xfrm>
            <a:off x="5113219" y="2303076"/>
            <a:ext cx="84481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NZ" sz="800" dirty="0"/>
              <a:t>Streaming/</a:t>
            </a:r>
            <a:br>
              <a:rPr lang="en-NZ" sz="800" dirty="0"/>
            </a:br>
            <a:r>
              <a:rPr lang="en-NZ" sz="800" dirty="0"/>
              <a:t>on-demand TV</a:t>
            </a:r>
          </a:p>
        </p:txBody>
      </p:sp>
      <p:graphicFrame>
        <p:nvGraphicFramePr>
          <p:cNvPr id="167" name="Chart 166">
            <a:extLst>
              <a:ext uri="{FF2B5EF4-FFF2-40B4-BE49-F238E27FC236}">
                <a16:creationId xmlns:a16="http://schemas.microsoft.com/office/drawing/2014/main" id="{CF0166AA-316B-DF0A-0B24-7DD478640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3490792"/>
              </p:ext>
            </p:extLst>
          </p:nvPr>
        </p:nvGraphicFramePr>
        <p:xfrm>
          <a:off x="127714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00" name="Chart 199">
            <a:extLst>
              <a:ext uri="{FF2B5EF4-FFF2-40B4-BE49-F238E27FC236}">
                <a16:creationId xmlns:a16="http://schemas.microsoft.com/office/drawing/2014/main" id="{1AF79B53-A831-FB83-3987-C1E098D69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043859"/>
              </p:ext>
            </p:extLst>
          </p:nvPr>
        </p:nvGraphicFramePr>
        <p:xfrm>
          <a:off x="209796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201" name="Chart 200">
            <a:extLst>
              <a:ext uri="{FF2B5EF4-FFF2-40B4-BE49-F238E27FC236}">
                <a16:creationId xmlns:a16="http://schemas.microsoft.com/office/drawing/2014/main" id="{1E293DB1-0041-DE61-ADAD-8B80F75AD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15717"/>
              </p:ext>
            </p:extLst>
          </p:nvPr>
        </p:nvGraphicFramePr>
        <p:xfrm>
          <a:off x="291877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202" name="Chart 201">
            <a:extLst>
              <a:ext uri="{FF2B5EF4-FFF2-40B4-BE49-F238E27FC236}">
                <a16:creationId xmlns:a16="http://schemas.microsoft.com/office/drawing/2014/main" id="{CB74999E-3501-C867-CA0C-6E9CE80C0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637692"/>
              </p:ext>
            </p:extLst>
          </p:nvPr>
        </p:nvGraphicFramePr>
        <p:xfrm>
          <a:off x="373959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203" name="Chart 202">
            <a:extLst>
              <a:ext uri="{FF2B5EF4-FFF2-40B4-BE49-F238E27FC236}">
                <a16:creationId xmlns:a16="http://schemas.microsoft.com/office/drawing/2014/main" id="{CACBD930-C641-794F-E8A0-8C038022DE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8690301"/>
              </p:ext>
            </p:extLst>
          </p:nvPr>
        </p:nvGraphicFramePr>
        <p:xfrm>
          <a:off x="456040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204" name="Chart 203">
            <a:extLst>
              <a:ext uri="{FF2B5EF4-FFF2-40B4-BE49-F238E27FC236}">
                <a16:creationId xmlns:a16="http://schemas.microsoft.com/office/drawing/2014/main" id="{2578EDA6-781B-574F-86CA-F5B6C8B16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072426"/>
              </p:ext>
            </p:extLst>
          </p:nvPr>
        </p:nvGraphicFramePr>
        <p:xfrm>
          <a:off x="538122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205" name="Chart 204">
            <a:extLst>
              <a:ext uri="{FF2B5EF4-FFF2-40B4-BE49-F238E27FC236}">
                <a16:creationId xmlns:a16="http://schemas.microsoft.com/office/drawing/2014/main" id="{151478FF-C972-70E9-1B1F-5AB92B04AF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727627"/>
              </p:ext>
            </p:extLst>
          </p:nvPr>
        </p:nvGraphicFramePr>
        <p:xfrm>
          <a:off x="620203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206" name="Chart 205">
            <a:extLst>
              <a:ext uri="{FF2B5EF4-FFF2-40B4-BE49-F238E27FC236}">
                <a16:creationId xmlns:a16="http://schemas.microsoft.com/office/drawing/2014/main" id="{F1FB0B5E-19E6-9ABF-0625-E9FA643171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483962"/>
              </p:ext>
            </p:extLst>
          </p:nvPr>
        </p:nvGraphicFramePr>
        <p:xfrm>
          <a:off x="702285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207" name="Chart 206">
            <a:extLst>
              <a:ext uri="{FF2B5EF4-FFF2-40B4-BE49-F238E27FC236}">
                <a16:creationId xmlns:a16="http://schemas.microsoft.com/office/drawing/2014/main" id="{2A939F79-1187-568E-D70C-BB9C64AB71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3706716"/>
              </p:ext>
            </p:extLst>
          </p:nvPr>
        </p:nvGraphicFramePr>
        <p:xfrm>
          <a:off x="784366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208" name="Chart 207">
            <a:extLst>
              <a:ext uri="{FF2B5EF4-FFF2-40B4-BE49-F238E27FC236}">
                <a16:creationId xmlns:a16="http://schemas.microsoft.com/office/drawing/2014/main" id="{AB33E05A-9C0A-E276-EC95-121C093A58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853520"/>
              </p:ext>
            </p:extLst>
          </p:nvPr>
        </p:nvGraphicFramePr>
        <p:xfrm>
          <a:off x="866448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209" name="Chart 208">
            <a:extLst>
              <a:ext uri="{FF2B5EF4-FFF2-40B4-BE49-F238E27FC236}">
                <a16:creationId xmlns:a16="http://schemas.microsoft.com/office/drawing/2014/main" id="{C0792512-7C69-2B15-38A3-318459BE83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009297"/>
              </p:ext>
            </p:extLst>
          </p:nvPr>
        </p:nvGraphicFramePr>
        <p:xfrm>
          <a:off x="9485299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210" name="Chart 209">
            <a:extLst>
              <a:ext uri="{FF2B5EF4-FFF2-40B4-BE49-F238E27FC236}">
                <a16:creationId xmlns:a16="http://schemas.microsoft.com/office/drawing/2014/main" id="{CA28C95D-9844-0B97-5BFB-F9CEC277A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344929"/>
              </p:ext>
            </p:extLst>
          </p:nvPr>
        </p:nvGraphicFramePr>
        <p:xfrm>
          <a:off x="10306114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211" name="Chart 210">
            <a:extLst>
              <a:ext uri="{FF2B5EF4-FFF2-40B4-BE49-F238E27FC236}">
                <a16:creationId xmlns:a16="http://schemas.microsoft.com/office/drawing/2014/main" id="{F6521926-C871-2AF2-EDE0-BC72081EE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049914"/>
              </p:ext>
            </p:extLst>
          </p:nvPr>
        </p:nvGraphicFramePr>
        <p:xfrm>
          <a:off x="11126928" y="3447592"/>
          <a:ext cx="1472620" cy="241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</p:spTree>
    <p:extLst>
      <p:ext uri="{BB962C8B-B14F-4D97-AF65-F5344CB8AC3E}">
        <p14:creationId xmlns:p14="http://schemas.microsoft.com/office/powerpoint/2010/main" val="3376950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24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726BAE"/>
      </a:accent1>
      <a:accent2>
        <a:srgbClr val="181E6A"/>
      </a:accent2>
      <a:accent3>
        <a:srgbClr val="DCDAE6"/>
      </a:accent3>
      <a:accent4>
        <a:srgbClr val="76A6C4"/>
      </a:accent4>
      <a:accent5>
        <a:srgbClr val="A77CC2"/>
      </a:accent5>
      <a:accent6>
        <a:srgbClr val="B3845D"/>
      </a:accent6>
      <a:hlink>
        <a:srgbClr val="467886"/>
      </a:hlink>
      <a:folHlink>
        <a:srgbClr val="96607D"/>
      </a:folHlink>
    </a:clrScheme>
    <a:fontScheme name="Custom 348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1F0F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3293</Words>
  <Application>Microsoft Office PowerPoint</Application>
  <PresentationFormat>Widescreen</PresentationFormat>
  <Paragraphs>1037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Poppins</vt:lpstr>
      <vt:lpstr>Symbol</vt:lpstr>
      <vt:lpstr>Arial</vt:lpstr>
      <vt:lpstr>Calibri</vt:lpstr>
      <vt:lpstr>Office Theme</vt:lpstr>
      <vt:lpstr>Quality of Attention Index</vt:lpstr>
      <vt:lpstr>About the project</vt:lpstr>
      <vt:lpstr>PowerPoint Presentation</vt:lpstr>
      <vt:lpstr>About the Quality of Attention Index</vt:lpstr>
      <vt:lpstr>User Definitions</vt:lpstr>
      <vt:lpstr>Engagement</vt:lpstr>
      <vt:lpstr>Engagement</vt:lpstr>
      <vt:lpstr>Engagement</vt:lpstr>
      <vt:lpstr>Engagement</vt:lpstr>
      <vt:lpstr>Engagement</vt:lpstr>
      <vt:lpstr>Engagement</vt:lpstr>
      <vt:lpstr>Engagement</vt:lpstr>
      <vt:lpstr>Quality of Attention Index</vt:lpstr>
      <vt:lpstr>PowerPoint Presentation</vt:lpstr>
      <vt:lpstr>Quality of Attention Index Active Users</vt:lpstr>
      <vt:lpstr>Quality of Attention Index Active Users by Gender</vt:lpstr>
      <vt:lpstr>Quality of Attention Index Active Users by Age</vt:lpstr>
      <vt:lpstr>Quality of Attention Index Active Users by Location</vt:lpstr>
      <vt:lpstr>Quality of Attention Index Active Users by Income</vt:lpstr>
      <vt:lpstr>Quality of Attention Index – Printed Magazines</vt:lpstr>
      <vt:lpstr>Quality of Attention Index – Magazine Websites or Apps</vt:lpstr>
      <vt:lpstr>Ad Attention Index</vt:lpstr>
      <vt:lpstr>PowerPoint Presentation</vt:lpstr>
      <vt:lpstr>Ad Attention Index  Active Users</vt:lpstr>
      <vt:lpstr>Ad Attention Index  Active Users by Gender</vt:lpstr>
      <vt:lpstr>Ad Attention Index  Active Users by Age</vt:lpstr>
      <vt:lpstr>Ad Attention Index  Active Users by Location</vt:lpstr>
      <vt:lpstr>Ad Attention Index  Active Users by Income</vt:lpstr>
      <vt:lpstr>Magazine Deep Dive</vt:lpstr>
      <vt:lpstr>Magazine Engagement</vt:lpstr>
      <vt:lpstr>Magazine Engagement</vt:lpstr>
      <vt:lpstr>Magazine Thinking</vt:lpstr>
      <vt:lpstr>Magazine Thinking</vt:lpstr>
      <vt:lpstr>Magazine Action</vt:lpstr>
      <vt:lpstr>Magazine 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Wellington</dc:creator>
  <cp:lastModifiedBy>Dick, Stuart</cp:lastModifiedBy>
  <cp:revision>155</cp:revision>
  <dcterms:created xsi:type="dcterms:W3CDTF">2026-06-12T21:20:46Z</dcterms:created>
  <dcterms:modified xsi:type="dcterms:W3CDTF">2026-08-13T23:03:31Z</dcterms:modified>
</cp:coreProperties>
</file>